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 id="2147483696" r:id="rId2"/>
    <p:sldMasterId id="2147483792" r:id="rId3"/>
    <p:sldMasterId id="2147483804" r:id="rId4"/>
  </p:sldMasterIdLst>
  <p:sldIdLst>
    <p:sldId id="256" r:id="rId5"/>
    <p:sldId id="257" r:id="rId6"/>
    <p:sldId id="280" r:id="rId7"/>
    <p:sldId id="258" r:id="rId8"/>
    <p:sldId id="273" r:id="rId9"/>
    <p:sldId id="287" r:id="rId10"/>
    <p:sldId id="272" r:id="rId11"/>
    <p:sldId id="259" r:id="rId12"/>
    <p:sldId id="275" r:id="rId13"/>
    <p:sldId id="274" r:id="rId14"/>
    <p:sldId id="281" r:id="rId15"/>
    <p:sldId id="278" r:id="rId16"/>
    <p:sldId id="292" r:id="rId17"/>
    <p:sldId id="293" r:id="rId18"/>
    <p:sldId id="294" r:id="rId19"/>
    <p:sldId id="261" r:id="rId20"/>
    <p:sldId id="262"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8" r:id="rId34"/>
    <p:sldId id="307" r:id="rId35"/>
    <p:sldId id="309" r:id="rId36"/>
    <p:sldId id="264" r:id="rId37"/>
    <p:sldId id="310" r:id="rId38"/>
    <p:sldId id="311" r:id="rId39"/>
    <p:sldId id="312" r:id="rId40"/>
    <p:sldId id="313" r:id="rId41"/>
    <p:sldId id="314" r:id="rId42"/>
    <p:sldId id="315" r:id="rId43"/>
    <p:sldId id="316" r:id="rId44"/>
    <p:sldId id="284" r:id="rId45"/>
    <p:sldId id="285" r:id="rId46"/>
    <p:sldId id="265" r:id="rId47"/>
    <p:sldId id="282" r:id="rId48"/>
    <p:sldId id="266" r:id="rId49"/>
    <p:sldId id="286" r:id="rId50"/>
    <p:sldId id="288" r:id="rId51"/>
    <p:sldId id="289" r:id="rId52"/>
    <p:sldId id="290" r:id="rId53"/>
    <p:sldId id="291" r:id="rId54"/>
    <p:sldId id="268" r:id="rId55"/>
    <p:sldId id="269" r:id="rId56"/>
    <p:sldId id="276" r:id="rId57"/>
    <p:sldId id="277" r:id="rId58"/>
  </p:sldIdLst>
  <p:sldSz cx="9144000" cy="6858000" type="screen4x3"/>
  <p:notesSz cx="6735763" cy="9866313"/>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CCFF"/>
    <a:srgbClr val="3399FF"/>
    <a:srgbClr val="A475E9"/>
    <a:srgbClr val="CCFF99"/>
    <a:srgbClr val="FF99CC"/>
    <a:srgbClr val="FF9966"/>
    <a:srgbClr val="FFCCFF"/>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6322" autoAdjust="0"/>
  </p:normalViewPr>
  <p:slideViewPr>
    <p:cSldViewPr>
      <p:cViewPr varScale="1">
        <p:scale>
          <a:sx n="108" d="100"/>
          <a:sy n="108"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view3D>
      <c:rotX val="30"/>
      <c:rAngAx val="1"/>
    </c:view3D>
    <c:plotArea>
      <c:layout/>
      <c:pie3DChart>
        <c:varyColors val="1"/>
        <c:ser>
          <c:idx val="0"/>
          <c:order val="0"/>
          <c:tx>
            <c:strRef>
              <c:f>Лист1!$B$1</c:f>
              <c:strCache>
                <c:ptCount val="1"/>
                <c:pt idx="0">
                  <c:v>Уровень категорийности  врачей на 2017г</c:v>
                </c:pt>
              </c:strCache>
            </c:strRef>
          </c:tx>
          <c:explosion val="11"/>
          <c:dLbls>
            <c:dLbl>
              <c:idx val="0"/>
              <c:layout/>
              <c:tx>
                <c:rich>
                  <a:bodyPr/>
                  <a:lstStyle/>
                  <a:p>
                    <a:r>
                      <a:rPr lang="kk-KZ" dirty="0" smtClean="0"/>
                      <a:t>36</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BFD1-4044-A66A-2625BC02FB7E}"/>
                </c:ext>
              </c:extLst>
            </c:dLbl>
            <c:dLbl>
              <c:idx val="1"/>
              <c:layout>
                <c:manualLayout>
                  <c:x val="-7.1957160016014959E-2"/>
                  <c:y val="-0.12173400486365774"/>
                </c:manualLayout>
              </c:layout>
              <c:tx>
                <c:rich>
                  <a:bodyPr/>
                  <a:lstStyle/>
                  <a:p>
                    <a:r>
                      <a:rPr lang="kk-KZ" dirty="0" smtClean="0"/>
                      <a:t>15</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BFD1-4044-A66A-2625BC02FB7E}"/>
                </c:ext>
              </c:extLst>
            </c:dLbl>
            <c:dLbl>
              <c:idx val="2"/>
              <c:layout>
                <c:manualLayout>
                  <c:x val="-6.6996974954402549E-3"/>
                  <c:y val="-0.13791862632547044"/>
                </c:manualLayout>
              </c:layout>
              <c:tx>
                <c:rich>
                  <a:bodyPr/>
                  <a:lstStyle/>
                  <a:p>
                    <a:r>
                      <a:rPr lang="kk-KZ" dirty="0" smtClean="0"/>
                      <a:t>7</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BFD1-4044-A66A-2625BC02FB7E}"/>
                </c:ext>
              </c:extLst>
            </c:dLbl>
            <c:dLbl>
              <c:idx val="3"/>
              <c:layout/>
              <c:tx>
                <c:rich>
                  <a:bodyPr/>
                  <a:lstStyle/>
                  <a:p>
                    <a:r>
                      <a:rPr lang="kk-KZ" dirty="0" smtClean="0"/>
                      <a:t>51</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BFD1-4044-A66A-2625BC02FB7E}"/>
                </c:ext>
              </c:extLst>
            </c:dLbl>
            <c:spPr>
              <a:noFill/>
              <a:ln>
                <a:noFill/>
              </a:ln>
              <a:effectLst/>
            </c:spPr>
            <c:showPercent val="1"/>
            <c:showLeaderLines val="1"/>
            <c:extLst xmlns:c16r2="http://schemas.microsoft.com/office/drawing/2015/06/chart">
              <c:ext xmlns:c15="http://schemas.microsoft.com/office/drawing/2012/chart" uri="{CE6537A1-D6FC-4f65-9D91-7224C49458BB}"/>
            </c:extLst>
          </c:dLbls>
          <c:cat>
            <c:strRef>
              <c:f>Лист1!$A$2:$A$5</c:f>
              <c:strCache>
                <c:ptCount val="4"/>
                <c:pt idx="0">
                  <c:v>Жоғары санат</c:v>
                </c:pt>
                <c:pt idx="1">
                  <c:v>Бірінші санат</c:v>
                </c:pt>
                <c:pt idx="2">
                  <c:v>Екінші санат</c:v>
                </c:pt>
                <c:pt idx="3">
                  <c:v>Маман сертификаты </c:v>
                </c:pt>
              </c:strCache>
            </c:strRef>
          </c:cat>
          <c:val>
            <c:numRef>
              <c:f>Лист1!$B$2:$B$5</c:f>
              <c:numCache>
                <c:formatCode>General</c:formatCode>
                <c:ptCount val="4"/>
                <c:pt idx="0">
                  <c:v>36</c:v>
                </c:pt>
                <c:pt idx="1">
                  <c:v>15</c:v>
                </c:pt>
                <c:pt idx="2">
                  <c:v>7</c:v>
                </c:pt>
                <c:pt idx="3">
                  <c:v>51</c:v>
                </c:pt>
              </c:numCache>
            </c:numRef>
          </c:val>
          <c:extLst xmlns:c16r2="http://schemas.microsoft.com/office/drawing/2015/06/chart">
            <c:ext xmlns:c16="http://schemas.microsoft.com/office/drawing/2014/chart" uri="{C3380CC4-5D6E-409C-BE32-E72D297353CC}">
              <c16:uniqueId val="{00000005-3701-4E9B-99FC-4CCB70CE09A5}"/>
            </c:ext>
          </c:extLst>
        </c:ser>
        <c:dLbls>
          <c:showPercent val="1"/>
        </c:dLbls>
      </c:pie3DChart>
    </c:plotArea>
    <c:legend>
      <c:legendPos val="r"/>
      <c:layout/>
      <c:txPr>
        <a:bodyPr/>
        <a:lstStyle/>
        <a:p>
          <a:pPr>
            <a:defRPr sz="1400" i="1">
              <a:solidFill>
                <a:schemeClr val="tx1"/>
              </a:solidFill>
              <a:latin typeface="Times New Roman" pitchFamily="18" charset="0"/>
              <a:cs typeface="Times New Roman" pitchFamily="18" charset="0"/>
            </a:defRPr>
          </a:pPr>
          <a:endParaRPr lang="ru-RU"/>
        </a:p>
      </c:txPr>
    </c:legend>
    <c:plotVisOnly val="1"/>
    <c:dispBlanksAs val="zero"/>
    <c:showDLblsOverMax val="1"/>
  </c:chart>
  <c:txPr>
    <a:bodyPr/>
    <a:lstStyle/>
    <a:p>
      <a:pPr>
        <a:defRPr sz="1800">
          <a:solidFill>
            <a:schemeClr val="tx1"/>
          </a:solidFill>
        </a:defRPr>
      </a:pPr>
      <a:endParaRPr lang="ru-RU"/>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roundedCorners val="1"/>
  <c:style val="34"/>
  <c:chart>
    <c:autoTitleDeleted val="1"/>
    <c:view3D>
      <c:rotX val="0"/>
      <c:rotY val="0"/>
      <c:rAngAx val="1"/>
    </c:view3D>
    <c:plotArea>
      <c:layout/>
      <c:bar3DChart>
        <c:barDir val="col"/>
        <c:grouping val="clustered"/>
        <c:varyColors val="1"/>
        <c:ser>
          <c:idx val="0"/>
          <c:order val="0"/>
          <c:tx>
            <c:strRef>
              <c:f>Лист1!$B$1</c:f>
              <c:strCache>
                <c:ptCount val="1"/>
                <c:pt idx="0">
                  <c:v>Емделіп шыққан науқастар </c:v>
                </c:pt>
              </c:strCache>
            </c:strRef>
          </c:tx>
          <c:invertIfNegative val="1"/>
          <c:dLbls>
            <c:txPr>
              <a:bodyPr/>
              <a:lstStyle/>
              <a:p>
                <a:pPr>
                  <a:defRPr sz="1600" b="1" i="1">
                    <a:latin typeface="Times New Roman" pitchFamily="18" charset="0"/>
                    <a:cs typeface="Times New Roman" pitchFamily="18" charset="0"/>
                  </a:defRPr>
                </a:pPr>
                <a:endParaRPr lang="ru-RU"/>
              </a:p>
            </c:txPr>
            <c:showVal val="1"/>
          </c:dLbls>
          <c:cat>
            <c:strRef>
              <c:f>Лист1!$A$2:$A$5</c:f>
              <c:strCache>
                <c:ptCount val="4"/>
                <c:pt idx="0">
                  <c:v>Барлығы КВИ</c:v>
                </c:pt>
                <c:pt idx="1">
                  <c:v>КВИ1</c:v>
                </c:pt>
                <c:pt idx="2">
                  <c:v>КВИ2</c:v>
                </c:pt>
                <c:pt idx="3">
                  <c:v>оның ішінде қайтыс болған науқастар </c:v>
                </c:pt>
              </c:strCache>
            </c:strRef>
          </c:cat>
          <c:val>
            <c:numRef>
              <c:f>Лист1!$B$2:$B$5</c:f>
              <c:numCache>
                <c:formatCode>General</c:formatCode>
                <c:ptCount val="4"/>
                <c:pt idx="0">
                  <c:v>651</c:v>
                </c:pt>
                <c:pt idx="1">
                  <c:v>352</c:v>
                </c:pt>
                <c:pt idx="2">
                  <c:v>299</c:v>
                </c:pt>
                <c:pt idx="3">
                  <c:v>66</c:v>
                </c:pt>
              </c:numCache>
            </c:numRef>
          </c:val>
          <c:extLst xmlns:c16r2="http://schemas.microsoft.com/office/drawing/2015/06/char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3-4DD0-4450-8650-4F1C14EEEE20}"/>
            </c:ext>
          </c:extLst>
        </c:ser>
        <c:shape val="cylinder"/>
        <c:axId val="250751616"/>
        <c:axId val="250757504"/>
        <c:axId val="0"/>
      </c:bar3DChart>
      <c:catAx>
        <c:axId val="250751616"/>
        <c:scaling>
          <c:orientation val="minMax"/>
        </c:scaling>
        <c:delete val="1"/>
        <c:axPos val="b"/>
        <c:numFmt formatCode="General" sourceLinked="0"/>
        <c:majorTickMark val="none"/>
        <c:tickLblPos val="nextTo"/>
        <c:crossAx val="250757504"/>
        <c:crosses val="autoZero"/>
        <c:auto val="1"/>
        <c:lblAlgn val="ctr"/>
        <c:lblOffset val="100"/>
        <c:noMultiLvlLbl val="1"/>
      </c:catAx>
      <c:valAx>
        <c:axId val="250757504"/>
        <c:scaling>
          <c:orientation val="minMax"/>
        </c:scaling>
        <c:delete val="1"/>
        <c:axPos val="l"/>
        <c:majorGridlines/>
        <c:numFmt formatCode="General" sourceLinked="1"/>
        <c:majorTickMark val="none"/>
        <c:tickLblPos val="nextTo"/>
        <c:crossAx val="250751616"/>
        <c:crosses val="autoZero"/>
        <c:crossBetween val="between"/>
      </c:valAx>
    </c:plotArea>
    <c:legend>
      <c:legendPos val="r"/>
      <c:layout/>
      <c:txPr>
        <a:bodyPr/>
        <a:lstStyle/>
        <a:p>
          <a:pPr>
            <a:defRPr sz="1200" b="1" i="1">
              <a:latin typeface="Times New Roman" pitchFamily="18" charset="0"/>
              <a:cs typeface="Times New Roman" pitchFamily="18" charset="0"/>
            </a:defRPr>
          </a:pPr>
          <a:endParaRPr lang="ru-RU"/>
        </a:p>
      </c:txPr>
    </c:legend>
    <c:plotVisOnly val="1"/>
    <c:dispBlanksAs val="gap"/>
    <c:showDLblsOverMax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style val="35"/>
  <c:chart>
    <c:autoTitleDeleted val="1"/>
    <c:view3D>
      <c:rAngAx val="1"/>
    </c:view3D>
    <c:plotArea>
      <c:layout/>
      <c:bar3DChart>
        <c:barDir val="col"/>
        <c:grouping val="clustered"/>
        <c:ser>
          <c:idx val="0"/>
          <c:order val="0"/>
          <c:tx>
            <c:strRef>
              <c:f>Лист1!$B$1</c:f>
              <c:strCache>
                <c:ptCount val="1"/>
                <c:pt idx="0">
                  <c:v>Емделіп шыққан науқастар </c:v>
                </c:pt>
              </c:strCache>
            </c:strRef>
          </c:tx>
          <c:spPr>
            <a:solidFill>
              <a:srgbClr val="FF0000"/>
            </a:solidFill>
            <a:ln>
              <a:noFill/>
            </a:ln>
          </c:spPr>
          <c:dPt>
            <c:idx val="0"/>
            <c:spPr>
              <a:solidFill>
                <a:schemeClr val="accent4">
                  <a:lumMod val="75000"/>
                </a:schemeClr>
              </a:solidFill>
              <a:ln>
                <a:noFill/>
              </a:ln>
            </c:spPr>
          </c:dPt>
          <c:dPt>
            <c:idx val="1"/>
            <c:spPr>
              <a:solidFill>
                <a:schemeClr val="accent5">
                  <a:lumMod val="60000"/>
                  <a:lumOff val="40000"/>
                </a:schemeClr>
              </a:solidFill>
              <a:ln>
                <a:noFill/>
              </a:ln>
            </c:spPr>
          </c:dPt>
          <c:dPt>
            <c:idx val="2"/>
            <c:spPr>
              <a:solidFill>
                <a:schemeClr val="accent6">
                  <a:lumMod val="75000"/>
                </a:schemeClr>
              </a:solidFill>
              <a:ln>
                <a:noFill/>
              </a:ln>
            </c:spPr>
          </c:dPt>
          <c:dLbls>
            <c:txPr>
              <a:bodyPr/>
              <a:lstStyle/>
              <a:p>
                <a:pPr>
                  <a:defRPr sz="1400" b="1" i="1">
                    <a:latin typeface="Times New Roman" pitchFamily="18" charset="0"/>
                    <a:cs typeface="Times New Roman" pitchFamily="18" charset="0"/>
                  </a:defRPr>
                </a:pPr>
                <a:endParaRPr lang="ru-RU"/>
              </a:p>
            </c:txPr>
            <c:showVal val="1"/>
          </c:dLbls>
          <c:cat>
            <c:strRef>
              <c:f>Лист1!$A$2:$A$5</c:f>
              <c:strCache>
                <c:ptCount val="4"/>
                <c:pt idx="0">
                  <c:v>Барлығы ҚЖАА</c:v>
                </c:pt>
                <c:pt idx="1">
                  <c:v>Балалар</c:v>
                </c:pt>
                <c:pt idx="2">
                  <c:v>Ересектер</c:v>
                </c:pt>
                <c:pt idx="3">
                  <c:v>оның ішінде қайтыс болған науқастар</c:v>
                </c:pt>
              </c:strCache>
            </c:strRef>
          </c:cat>
          <c:val>
            <c:numRef>
              <c:f>Лист1!$B$2:$B$5</c:f>
              <c:numCache>
                <c:formatCode>General</c:formatCode>
                <c:ptCount val="4"/>
                <c:pt idx="0">
                  <c:v>2340</c:v>
                </c:pt>
                <c:pt idx="1">
                  <c:v>1508</c:v>
                </c:pt>
                <c:pt idx="2">
                  <c:v>832</c:v>
                </c:pt>
                <c:pt idx="3">
                  <c:v>133</c:v>
                </c:pt>
              </c:numCache>
            </c:numRef>
          </c:val>
          <c:extLst xmlns:c16r2="http://schemas.microsoft.com/office/drawing/2015/06/chart">
            <c:ext xmlns:c16="http://schemas.microsoft.com/office/drawing/2014/chart" uri="{C3380CC4-5D6E-409C-BE32-E72D297353CC}">
              <c16:uniqueId val="{00000003-1E84-4538-8322-B7E6B5EA38AD}"/>
            </c:ext>
          </c:extLst>
        </c:ser>
        <c:shape val="cylinder"/>
        <c:axId val="250844672"/>
        <c:axId val="250846208"/>
        <c:axId val="0"/>
      </c:bar3DChart>
      <c:catAx>
        <c:axId val="250844672"/>
        <c:scaling>
          <c:orientation val="minMax"/>
        </c:scaling>
        <c:delete val="1"/>
        <c:axPos val="b"/>
        <c:numFmt formatCode="General" sourceLinked="0"/>
        <c:majorTickMark val="none"/>
        <c:tickLblPos val="nextTo"/>
        <c:crossAx val="250846208"/>
        <c:crosses val="autoZero"/>
        <c:auto val="1"/>
        <c:lblAlgn val="ctr"/>
        <c:lblOffset val="100"/>
      </c:catAx>
      <c:valAx>
        <c:axId val="250846208"/>
        <c:scaling>
          <c:orientation val="minMax"/>
        </c:scaling>
        <c:delete val="1"/>
        <c:axPos val="l"/>
        <c:majorGridlines/>
        <c:numFmt formatCode="General" sourceLinked="1"/>
        <c:majorTickMark val="none"/>
        <c:tickLblPos val="nextTo"/>
        <c:crossAx val="250844672"/>
        <c:crosses val="autoZero"/>
        <c:crossBetween val="between"/>
      </c:valAx>
    </c:plotArea>
    <c:legend>
      <c:legendPos val="r"/>
      <c:layout/>
      <c:txPr>
        <a:bodyPr/>
        <a:lstStyle/>
        <a:p>
          <a:pPr>
            <a:defRPr sz="1200" b="1" i="1">
              <a:latin typeface="Times New Roman" pitchFamily="18" charset="0"/>
              <a:cs typeface="Times New Roman" pitchFamily="18" charset="0"/>
            </a:defRPr>
          </a:pPr>
          <a:endParaRPr lang="ru-RU"/>
        </a:p>
      </c:txPr>
    </c:legend>
    <c:plotVisOnly val="1"/>
    <c:dispBlanksAs val="gap"/>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view3D>
      <c:rotX val="30"/>
      <c:rAngAx val="1"/>
    </c:view3D>
    <c:plotArea>
      <c:layout/>
      <c:pie3DChart>
        <c:varyColors val="1"/>
        <c:ser>
          <c:idx val="0"/>
          <c:order val="0"/>
          <c:tx>
            <c:strRef>
              <c:f>Лист1!$B$1</c:f>
              <c:strCache>
                <c:ptCount val="1"/>
                <c:pt idx="0">
                  <c:v>Уровень категорийности  врачей на 2017г</c:v>
                </c:pt>
              </c:strCache>
            </c:strRef>
          </c:tx>
          <c:explosion val="12"/>
          <c:dLbls>
            <c:dLbl>
              <c:idx val="0"/>
              <c:layout/>
              <c:tx>
                <c:rich>
                  <a:bodyPr/>
                  <a:lstStyle/>
                  <a:p>
                    <a:r>
                      <a:rPr lang="en-US" smtClean="0"/>
                      <a:t>34</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94C4-4C14-A2FA-570E29165DE2}"/>
                </c:ext>
              </c:extLst>
            </c:dLbl>
            <c:dLbl>
              <c:idx val="1"/>
              <c:layout>
                <c:manualLayout>
                  <c:x val="-5.0146554957674012E-2"/>
                  <c:y val="-0.11017767173461526"/>
                </c:manualLayout>
              </c:layout>
              <c:tx>
                <c:rich>
                  <a:bodyPr/>
                  <a:lstStyle/>
                  <a:p>
                    <a:r>
                      <a:rPr lang="en-US" smtClean="0"/>
                      <a:t>17</a:t>
                    </a:r>
                    <a:endParaRPr lang="en-US"/>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4C4-4C14-A2FA-570E29165DE2}"/>
                </c:ext>
              </c:extLst>
            </c:dLbl>
            <c:dLbl>
              <c:idx val="2"/>
              <c:layout>
                <c:manualLayout>
                  <c:x val="-3.3937611450084852E-3"/>
                  <c:y val="-0.11284852574667426"/>
                </c:manualLayout>
              </c:layout>
              <c:tx>
                <c:rich>
                  <a:bodyPr/>
                  <a:lstStyle/>
                  <a:p>
                    <a:r>
                      <a:rPr lang="en-US" smtClean="0"/>
                      <a:t>5</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4C4-4C14-A2FA-570E29165DE2}"/>
                </c:ext>
              </c:extLst>
            </c:dLbl>
            <c:dLbl>
              <c:idx val="3"/>
              <c:layout/>
              <c:tx>
                <c:rich>
                  <a:bodyPr/>
                  <a:lstStyle/>
                  <a:p>
                    <a:r>
                      <a:rPr lang="kk-KZ" dirty="0" smtClean="0"/>
                      <a:t>53</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94C4-4C14-A2FA-570E29165DE2}"/>
                </c:ext>
              </c:extLst>
            </c:dLbl>
            <c:spPr>
              <a:noFill/>
              <a:ln>
                <a:noFill/>
              </a:ln>
              <a:effectLst/>
            </c:spPr>
            <c:showPercent val="1"/>
            <c:showLeaderLines val="1"/>
            <c:extLst xmlns:c16r2="http://schemas.microsoft.com/office/drawing/2015/06/chart">
              <c:ext xmlns:c15="http://schemas.microsoft.com/office/drawing/2012/chart" uri="{CE6537A1-D6FC-4f65-9D91-7224C49458BB}"/>
            </c:extLst>
          </c:dLbls>
          <c:cat>
            <c:strRef>
              <c:f>Лист1!$A$2:$A$5</c:f>
              <c:strCache>
                <c:ptCount val="4"/>
                <c:pt idx="0">
                  <c:v>Жоғары санат</c:v>
                </c:pt>
                <c:pt idx="1">
                  <c:v>Бірінші санат</c:v>
                </c:pt>
                <c:pt idx="2">
                  <c:v>Екінші санат</c:v>
                </c:pt>
                <c:pt idx="3">
                  <c:v>Маман сертификаты </c:v>
                </c:pt>
              </c:strCache>
            </c:strRef>
          </c:cat>
          <c:val>
            <c:numRef>
              <c:f>Лист1!$B$2:$B$5</c:f>
              <c:numCache>
                <c:formatCode>General</c:formatCode>
                <c:ptCount val="4"/>
                <c:pt idx="0">
                  <c:v>34</c:v>
                </c:pt>
                <c:pt idx="1">
                  <c:v>17</c:v>
                </c:pt>
                <c:pt idx="2">
                  <c:v>5</c:v>
                </c:pt>
                <c:pt idx="3">
                  <c:v>53</c:v>
                </c:pt>
              </c:numCache>
            </c:numRef>
          </c:val>
          <c:extLst xmlns:c16r2="http://schemas.microsoft.com/office/drawing/2015/06/chart">
            <c:ext xmlns:c16="http://schemas.microsoft.com/office/drawing/2014/chart" uri="{C3380CC4-5D6E-409C-BE32-E72D297353CC}">
              <c16:uniqueId val="{00000005-7F15-4468-9BF2-06D49494B095}"/>
            </c:ext>
          </c:extLst>
        </c:ser>
        <c:dLbls>
          <c:showPercent val="1"/>
        </c:dLbls>
      </c:pie3DChart>
    </c:plotArea>
    <c:legend>
      <c:legendPos val="r"/>
      <c:layout/>
      <c:txPr>
        <a:bodyPr/>
        <a:lstStyle/>
        <a:p>
          <a:pPr>
            <a:defRPr sz="1400" i="1">
              <a:solidFill>
                <a:schemeClr val="tx1"/>
              </a:solidFill>
              <a:latin typeface="Times New Roman" pitchFamily="18" charset="0"/>
              <a:cs typeface="Times New Roman" pitchFamily="18" charset="0"/>
            </a:defRPr>
          </a:pPr>
          <a:endParaRPr lang="ru-RU"/>
        </a:p>
      </c:txPr>
    </c:legend>
    <c:plotVisOnly val="1"/>
    <c:dispBlanksAs val="zero"/>
    <c:showDLblsOverMax val="1"/>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view3D>
      <c:rotX val="30"/>
      <c:rAngAx val="1"/>
    </c:view3D>
    <c:plotArea>
      <c:layout/>
      <c:pie3DChart>
        <c:varyColors val="1"/>
        <c:ser>
          <c:idx val="0"/>
          <c:order val="0"/>
          <c:tx>
            <c:strRef>
              <c:f>Лист1!$B$1</c:f>
              <c:strCache>
                <c:ptCount val="1"/>
                <c:pt idx="0">
                  <c:v>Столбец1</c:v>
                </c:pt>
              </c:strCache>
            </c:strRef>
          </c:tx>
          <c:explosion val="11"/>
          <c:dLbls>
            <c:txPr>
              <a:bodyPr/>
              <a:lstStyle/>
              <a:p>
                <a:pPr>
                  <a:defRPr i="1">
                    <a:latin typeface="Times New Roman" pitchFamily="18" charset="0"/>
                    <a:cs typeface="Times New Roman" pitchFamily="18" charset="0"/>
                  </a:defRPr>
                </a:pPr>
                <a:endParaRPr lang="ru-RU"/>
              </a:p>
            </c:txPr>
            <c:showVal val="1"/>
            <c:showLeaderLines val="1"/>
          </c:dLbls>
          <c:cat>
            <c:strRef>
              <c:f>Лист1!$A$2:$A$5</c:f>
              <c:strCache>
                <c:ptCount val="4"/>
                <c:pt idx="0">
                  <c:v>Жоғары санат</c:v>
                </c:pt>
                <c:pt idx="1">
                  <c:v>Бірінші санат</c:v>
                </c:pt>
                <c:pt idx="2">
                  <c:v>Екінші санат</c:v>
                </c:pt>
                <c:pt idx="3">
                  <c:v>Маман сертификаты </c:v>
                </c:pt>
              </c:strCache>
            </c:strRef>
          </c:cat>
          <c:val>
            <c:numRef>
              <c:f>Лист1!$B$2:$B$5</c:f>
              <c:numCache>
                <c:formatCode>General</c:formatCode>
                <c:ptCount val="4"/>
                <c:pt idx="0">
                  <c:v>152</c:v>
                </c:pt>
                <c:pt idx="1">
                  <c:v>38</c:v>
                </c:pt>
                <c:pt idx="2">
                  <c:v>12</c:v>
                </c:pt>
                <c:pt idx="3">
                  <c:v>186</c:v>
                </c:pt>
              </c:numCache>
            </c:numRef>
          </c:val>
          <c:extLst xmlns:c16r2="http://schemas.microsoft.com/office/drawing/2015/06/chart">
            <c:ext xmlns:c16="http://schemas.microsoft.com/office/drawing/2014/chart" uri="{C3380CC4-5D6E-409C-BE32-E72D297353CC}">
              <c16:uniqueId val="{00000005-3701-4E9B-99FC-4CCB70CE09A5}"/>
            </c:ext>
          </c:extLst>
        </c:ser>
      </c:pie3DChart>
    </c:plotArea>
    <c:legend>
      <c:legendPos val="b"/>
      <c:layout/>
      <c:txPr>
        <a:bodyPr/>
        <a:lstStyle/>
        <a:p>
          <a:pPr>
            <a:defRPr sz="1400" i="1">
              <a:solidFill>
                <a:schemeClr val="tx1"/>
              </a:solidFill>
              <a:latin typeface="Times New Roman" pitchFamily="18" charset="0"/>
              <a:cs typeface="Times New Roman" pitchFamily="18" charset="0"/>
            </a:defRPr>
          </a:pPr>
          <a:endParaRPr lang="ru-RU"/>
        </a:p>
      </c:txPr>
    </c:legend>
    <c:plotVisOnly val="1"/>
    <c:dispBlanksAs val="zero"/>
    <c:showDLblsOverMax val="1"/>
  </c:chart>
  <c:txPr>
    <a:bodyPr/>
    <a:lstStyle/>
    <a:p>
      <a:pPr>
        <a:defRPr sz="1800">
          <a:solidFill>
            <a:schemeClr val="tx1"/>
          </a:solidFill>
        </a:defRPr>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view3D>
      <c:rotX val="30"/>
      <c:rAngAx val="1"/>
    </c:view3D>
    <c:plotArea>
      <c:layout/>
      <c:pie3DChart>
        <c:varyColors val="1"/>
        <c:ser>
          <c:idx val="0"/>
          <c:order val="0"/>
          <c:tx>
            <c:strRef>
              <c:f>Лист1!$B$1</c:f>
              <c:strCache>
                <c:ptCount val="1"/>
                <c:pt idx="0">
                  <c:v>Уровень категорийности  врачей на 2017г</c:v>
                </c:pt>
              </c:strCache>
            </c:strRef>
          </c:tx>
          <c:explosion val="12"/>
          <c:dPt>
            <c:idx val="3"/>
            <c:explosion val="23"/>
          </c:dPt>
          <c:dLbls>
            <c:dLbl>
              <c:idx val="0"/>
              <c:layout/>
              <c:showVal val="1"/>
            </c:dLbl>
            <c:dLbl>
              <c:idx val="1"/>
              <c:layout/>
              <c:showVal val="1"/>
            </c:dLbl>
            <c:dLbl>
              <c:idx val="2"/>
              <c:layout/>
              <c:showVal val="1"/>
            </c:dLbl>
            <c:dLbl>
              <c:idx val="3"/>
              <c:layout/>
              <c:showVal val="1"/>
            </c:dLbl>
            <c:delete val="1"/>
          </c:dLbls>
          <c:cat>
            <c:strRef>
              <c:f>Лист1!$A$2:$A$5</c:f>
              <c:strCache>
                <c:ptCount val="4"/>
                <c:pt idx="0">
                  <c:v>Жоғары санат</c:v>
                </c:pt>
                <c:pt idx="1">
                  <c:v>Бірінші санат</c:v>
                </c:pt>
                <c:pt idx="2">
                  <c:v>Екінші санат</c:v>
                </c:pt>
                <c:pt idx="3">
                  <c:v>Маман сертификаты </c:v>
                </c:pt>
              </c:strCache>
            </c:strRef>
          </c:cat>
          <c:val>
            <c:numRef>
              <c:f>Лист1!$B$2:$B$5</c:f>
              <c:numCache>
                <c:formatCode>General</c:formatCode>
                <c:ptCount val="4"/>
                <c:pt idx="0">
                  <c:v>74</c:v>
                </c:pt>
                <c:pt idx="1">
                  <c:v>12</c:v>
                </c:pt>
                <c:pt idx="2">
                  <c:v>12</c:v>
                </c:pt>
                <c:pt idx="3">
                  <c:v>164</c:v>
                </c:pt>
              </c:numCache>
            </c:numRef>
          </c:val>
          <c:extLst xmlns:c16r2="http://schemas.microsoft.com/office/drawing/2015/06/chart">
            <c:ext xmlns:c16="http://schemas.microsoft.com/office/drawing/2014/chart" uri="{C3380CC4-5D6E-409C-BE32-E72D297353CC}">
              <c16:uniqueId val="{00000005-7F15-4468-9BF2-06D49494B095}"/>
            </c:ext>
          </c:extLst>
        </c:ser>
      </c:pie3DChart>
    </c:plotArea>
    <c:legend>
      <c:legendPos val="b"/>
      <c:layout/>
      <c:txPr>
        <a:bodyPr/>
        <a:lstStyle/>
        <a:p>
          <a:pPr>
            <a:defRPr sz="1400" i="1">
              <a:solidFill>
                <a:schemeClr val="tx1"/>
              </a:solidFill>
              <a:latin typeface="Times New Roman" pitchFamily="18" charset="0"/>
              <a:cs typeface="Times New Roman" pitchFamily="18" charset="0"/>
            </a:defRPr>
          </a:pPr>
          <a:endParaRPr lang="ru-RU"/>
        </a:p>
      </c:txPr>
    </c:legend>
    <c:plotVisOnly val="1"/>
    <c:dispBlanksAs val="zero"/>
    <c:showDLblsOverMax val="1"/>
  </c:chart>
  <c:txPr>
    <a:bodyPr/>
    <a:lstStyle/>
    <a:p>
      <a:pPr>
        <a:defRPr sz="1800"/>
      </a:pPr>
      <a:endParaRPr lang="ru-RU"/>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clustered"/>
        <c:ser>
          <c:idx val="0"/>
          <c:order val="0"/>
          <c:tx>
            <c:strRef>
              <c:f>Лист1!$B$1</c:f>
              <c:strCache>
                <c:ptCount val="1"/>
                <c:pt idx="0">
                  <c:v>Төсек айналымы</c:v>
                </c:pt>
              </c:strCache>
            </c:strRef>
          </c:tx>
          <c:spPr>
            <a:solidFill>
              <a:srgbClr val="3399FF"/>
            </a:solidFill>
          </c:spPr>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Лист1!$B$2:$B$6</c:f>
              <c:numCache>
                <c:formatCode>General</c:formatCode>
                <c:ptCount val="5"/>
                <c:pt idx="0">
                  <c:v>88.7</c:v>
                </c:pt>
                <c:pt idx="1">
                  <c:v>91.9</c:v>
                </c:pt>
                <c:pt idx="2">
                  <c:v>36.200000000000003</c:v>
                </c:pt>
                <c:pt idx="3">
                  <c:v>40.300000000000004</c:v>
                </c:pt>
                <c:pt idx="4">
                  <c:v>66.3</c:v>
                </c:pt>
              </c:numCache>
            </c:numRef>
          </c:val>
        </c:ser>
        <c:ser>
          <c:idx val="1"/>
          <c:order val="1"/>
          <c:tx>
            <c:strRef>
              <c:f>Лист1!$C$1</c:f>
              <c:strCache>
                <c:ptCount val="1"/>
                <c:pt idx="0">
                  <c:v>Төсек жұмысы</c:v>
                </c:pt>
              </c:strCache>
            </c:strRef>
          </c:tx>
          <c:dLbls>
            <c:dLbl>
              <c:idx val="0"/>
              <c:layout>
                <c:manualLayout>
                  <c:x val="4.4817613486784428E-3"/>
                  <c:y val="-4.0695832969325163E-2"/>
                </c:manualLayout>
              </c:layout>
              <c:showVal val="1"/>
            </c:dLbl>
            <c:dLbl>
              <c:idx val="1"/>
              <c:layout>
                <c:manualLayout>
                  <c:x val="4.4817613486784775E-3"/>
                  <c:y val="-1.2851315674523734E-2"/>
                </c:manualLayout>
              </c:layout>
              <c:showVal val="1"/>
            </c:dLbl>
            <c:dLbl>
              <c:idx val="2"/>
              <c:layout>
                <c:manualLayout>
                  <c:x val="4.4817613486784489E-3"/>
                  <c:y val="-1.2851315674523734E-2"/>
                </c:manualLayout>
              </c:layout>
              <c:showVal val="1"/>
            </c:dLbl>
            <c:dLbl>
              <c:idx val="3"/>
              <c:layout>
                <c:manualLayout>
                  <c:x val="1.1951363596475801E-2"/>
                  <c:y val="-1.2851315674523734E-2"/>
                </c:manualLayout>
              </c:layout>
              <c:showVal val="1"/>
            </c:dLbl>
            <c:dLbl>
              <c:idx val="4"/>
              <c:layout>
                <c:manualLayout>
                  <c:x val="1.195136359647586E-2"/>
                  <c:y val="-3.212828918630934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Лист1!$C$2:$C$6</c:f>
              <c:numCache>
                <c:formatCode>General</c:formatCode>
                <c:ptCount val="5"/>
                <c:pt idx="0">
                  <c:v>437.6</c:v>
                </c:pt>
                <c:pt idx="1">
                  <c:v>536.70000000000005</c:v>
                </c:pt>
                <c:pt idx="2">
                  <c:v>179.3</c:v>
                </c:pt>
                <c:pt idx="3" formatCode="0.0">
                  <c:v>205</c:v>
                </c:pt>
                <c:pt idx="4">
                  <c:v>314.5</c:v>
                </c:pt>
              </c:numCache>
            </c:numRef>
          </c:val>
        </c:ser>
        <c:ser>
          <c:idx val="2"/>
          <c:order val="2"/>
          <c:tx>
            <c:strRef>
              <c:f>Лист1!$D$1</c:f>
              <c:strCache>
                <c:ptCount val="1"/>
                <c:pt idx="0">
                  <c:v>Өткен науқастар</c:v>
                </c:pt>
              </c:strCache>
            </c:strRef>
          </c:tx>
          <c:spPr>
            <a:solidFill>
              <a:schemeClr val="accent3">
                <a:lumMod val="60000"/>
                <a:lumOff val="40000"/>
              </a:schemeClr>
            </a:solidFill>
          </c:spPr>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Лист1!$D$2:$D$6</c:f>
              <c:numCache>
                <c:formatCode>General</c:formatCode>
                <c:ptCount val="5"/>
                <c:pt idx="0">
                  <c:v>16943</c:v>
                </c:pt>
                <c:pt idx="1">
                  <c:v>21629</c:v>
                </c:pt>
                <c:pt idx="2">
                  <c:v>8528</c:v>
                </c:pt>
                <c:pt idx="3">
                  <c:v>8159</c:v>
                </c:pt>
                <c:pt idx="4">
                  <c:v>15594</c:v>
                </c:pt>
              </c:numCache>
            </c:numRef>
          </c:val>
        </c:ser>
        <c:ser>
          <c:idx val="3"/>
          <c:order val="3"/>
          <c:tx>
            <c:strRef>
              <c:f>Лист1!$E$1</c:f>
              <c:strCache>
                <c:ptCount val="1"/>
                <c:pt idx="0">
                  <c:v>Ауыл тұрғындары</c:v>
                </c:pt>
              </c:strCache>
            </c:strRef>
          </c:tx>
          <c:spPr>
            <a:solidFill>
              <a:srgbClr val="FF0000"/>
            </a:solidFill>
          </c:spPr>
          <c:dLbls>
            <c:dLbl>
              <c:idx val="0"/>
              <c:layout>
                <c:manualLayout>
                  <c:x val="1.1951363596475867E-2"/>
                  <c:y val="-1.4993201620277691E-2"/>
                </c:manualLayout>
              </c:layout>
              <c:showVal val="1"/>
            </c:dLbl>
            <c:dLbl>
              <c:idx val="1"/>
              <c:layout>
                <c:manualLayout>
                  <c:x val="1.195136359647586E-2"/>
                  <c:y val="-1.4993201620277691E-2"/>
                </c:manualLayout>
              </c:layout>
              <c:showVal val="1"/>
            </c:dLbl>
            <c:dLbl>
              <c:idx val="2"/>
              <c:layout>
                <c:manualLayout>
                  <c:x val="5.9756817982379333E-3"/>
                  <c:y val="-1.0709429728769789E-2"/>
                </c:manualLayout>
              </c:layout>
              <c:showVal val="1"/>
            </c:dLbl>
            <c:dLbl>
              <c:idx val="3"/>
              <c:layout>
                <c:manualLayout>
                  <c:x val="1.3445284046035349E-2"/>
                  <c:y val="-1.4993201620277691E-2"/>
                </c:manualLayout>
              </c:layout>
              <c:showVal val="1"/>
            </c:dLbl>
            <c:dLbl>
              <c:idx val="4"/>
              <c:layout>
                <c:manualLayout>
                  <c:x val="2.2408806743392226E-2"/>
                  <c:y val="-2.5702631349047451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Лист1!$E$2:$E$6</c:f>
              <c:numCache>
                <c:formatCode>General</c:formatCode>
                <c:ptCount val="5"/>
                <c:pt idx="0">
                  <c:v>1208</c:v>
                </c:pt>
                <c:pt idx="1">
                  <c:v>1223</c:v>
                </c:pt>
                <c:pt idx="2">
                  <c:v>235</c:v>
                </c:pt>
                <c:pt idx="3">
                  <c:v>101</c:v>
                </c:pt>
                <c:pt idx="4">
                  <c:v>185</c:v>
                </c:pt>
              </c:numCache>
            </c:numRef>
          </c:val>
        </c:ser>
        <c:shape val="cylinder"/>
        <c:axId val="129531264"/>
        <c:axId val="128332160"/>
        <c:axId val="0"/>
      </c:bar3DChart>
      <c:catAx>
        <c:axId val="129531264"/>
        <c:scaling>
          <c:orientation val="minMax"/>
        </c:scaling>
        <c:axPos val="b"/>
        <c:numFmt formatCode="General" sourceLinked="1"/>
        <c:tickLblPos val="nextTo"/>
        <c:txPr>
          <a:bodyPr/>
          <a:lstStyle/>
          <a:p>
            <a:pPr>
              <a:defRPr b="1" i="1">
                <a:latin typeface="Times New Roman" pitchFamily="18" charset="0"/>
                <a:cs typeface="Times New Roman" pitchFamily="18" charset="0"/>
              </a:defRPr>
            </a:pPr>
            <a:endParaRPr lang="ru-RU"/>
          </a:p>
        </c:txPr>
        <c:crossAx val="128332160"/>
        <c:crosses val="autoZero"/>
        <c:auto val="1"/>
        <c:lblAlgn val="ctr"/>
        <c:lblOffset val="100"/>
      </c:catAx>
      <c:valAx>
        <c:axId val="128332160"/>
        <c:scaling>
          <c:orientation val="minMax"/>
        </c:scaling>
        <c:delete val="1"/>
        <c:axPos val="l"/>
        <c:majorGridlines/>
        <c:numFmt formatCode="General" sourceLinked="1"/>
        <c:tickLblPos val="nextTo"/>
        <c:crossAx val="129531264"/>
        <c:crosses val="autoZero"/>
        <c:crossBetween val="between"/>
      </c:valAx>
    </c:plotArea>
    <c:legend>
      <c:legendPos val="r"/>
      <c:layout/>
      <c:txPr>
        <a:bodyPr/>
        <a:lstStyle/>
        <a:p>
          <a:pPr>
            <a:defRPr b="1" i="1">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Төсек айналымы</c:v>
                </c:pt>
              </c:strCache>
            </c:strRef>
          </c:tx>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Лист1!$B$2:$B$6</c:f>
              <c:numCache>
                <c:formatCode>General</c:formatCode>
                <c:ptCount val="5"/>
                <c:pt idx="0">
                  <c:v>35.200000000000003</c:v>
                </c:pt>
                <c:pt idx="1">
                  <c:v>36.300000000000004</c:v>
                </c:pt>
                <c:pt idx="2">
                  <c:v>25.8</c:v>
                </c:pt>
                <c:pt idx="3">
                  <c:v>24.4</c:v>
                </c:pt>
                <c:pt idx="4">
                  <c:v>28.7</c:v>
                </c:pt>
              </c:numCache>
            </c:numRef>
          </c:val>
        </c:ser>
        <c:ser>
          <c:idx val="1"/>
          <c:order val="1"/>
          <c:tx>
            <c:strRef>
              <c:f>Лист1!$C$1</c:f>
              <c:strCache>
                <c:ptCount val="1"/>
                <c:pt idx="0">
                  <c:v>Төсек жұмысы</c:v>
                </c:pt>
              </c:strCache>
            </c:strRef>
          </c:tx>
          <c:dLbls>
            <c:dLbl>
              <c:idx val="0"/>
              <c:layout>
                <c:manualLayout>
                  <c:x val="4.4817613486784445E-3"/>
                  <c:y val="-4.0695832969325163E-2"/>
                </c:manualLayout>
              </c:layout>
              <c:showVal val="1"/>
            </c:dLbl>
            <c:dLbl>
              <c:idx val="1"/>
              <c:layout>
                <c:manualLayout>
                  <c:x val="4.4817613486784801E-3"/>
                  <c:y val="-1.2851315674523734E-2"/>
                </c:manualLayout>
              </c:layout>
              <c:showVal val="1"/>
            </c:dLbl>
            <c:dLbl>
              <c:idx val="2"/>
              <c:layout>
                <c:manualLayout>
                  <c:x val="4.4817613486784506E-3"/>
                  <c:y val="-1.2851315674523734E-2"/>
                </c:manualLayout>
              </c:layout>
              <c:showVal val="1"/>
            </c:dLbl>
            <c:dLbl>
              <c:idx val="3"/>
              <c:layout>
                <c:manualLayout>
                  <c:x val="1.1951363596475801E-2"/>
                  <c:y val="-1.2851315674523734E-2"/>
                </c:manualLayout>
              </c:layout>
              <c:showVal val="1"/>
            </c:dLbl>
            <c:dLbl>
              <c:idx val="4"/>
              <c:layout>
                <c:manualLayout>
                  <c:x val="1.195136359647586E-2"/>
                  <c:y val="-3.212828918630934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Лист1!$C$2:$C$6</c:f>
              <c:numCache>
                <c:formatCode>General</c:formatCode>
                <c:ptCount val="5"/>
                <c:pt idx="0">
                  <c:v>230.7</c:v>
                </c:pt>
                <c:pt idx="1">
                  <c:v>197.2</c:v>
                </c:pt>
                <c:pt idx="2">
                  <c:v>191.7</c:v>
                </c:pt>
                <c:pt idx="3" formatCode="0.0">
                  <c:v>212.6</c:v>
                </c:pt>
                <c:pt idx="4">
                  <c:v>180.8</c:v>
                </c:pt>
              </c:numCache>
            </c:numRef>
          </c:val>
        </c:ser>
        <c:ser>
          <c:idx val="2"/>
          <c:order val="2"/>
          <c:tx>
            <c:strRef>
              <c:f>Лист1!$D$1</c:f>
              <c:strCache>
                <c:ptCount val="1"/>
                <c:pt idx="0">
                  <c:v>Өткен науқастар</c:v>
                </c:pt>
              </c:strCache>
            </c:strRef>
          </c:tx>
          <c:spPr>
            <a:solidFill>
              <a:srgbClr val="92D050"/>
            </a:solidFill>
          </c:spPr>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Лист1!$D$2:$D$6</c:f>
              <c:numCache>
                <c:formatCode>General</c:formatCode>
                <c:ptCount val="5"/>
                <c:pt idx="0">
                  <c:v>5810</c:v>
                </c:pt>
                <c:pt idx="1">
                  <c:v>5989</c:v>
                </c:pt>
                <c:pt idx="2">
                  <c:v>7844</c:v>
                </c:pt>
                <c:pt idx="3">
                  <c:v>8753</c:v>
                </c:pt>
                <c:pt idx="4">
                  <c:v>4549</c:v>
                </c:pt>
              </c:numCache>
            </c:numRef>
          </c:val>
        </c:ser>
        <c:ser>
          <c:idx val="3"/>
          <c:order val="3"/>
          <c:tx>
            <c:strRef>
              <c:f>Лист1!$E$1</c:f>
              <c:strCache>
                <c:ptCount val="1"/>
                <c:pt idx="0">
                  <c:v>Ауыл тұрғындары</c:v>
                </c:pt>
              </c:strCache>
            </c:strRef>
          </c:tx>
          <c:spPr>
            <a:solidFill>
              <a:srgbClr val="66CCFF"/>
            </a:solidFill>
          </c:spPr>
          <c:dLbls>
            <c:dLbl>
              <c:idx val="0"/>
              <c:layout>
                <c:manualLayout>
                  <c:x val="1.1951363596475867E-2"/>
                  <c:y val="-1.4993201620277691E-2"/>
                </c:manualLayout>
              </c:layout>
              <c:showVal val="1"/>
            </c:dLbl>
            <c:dLbl>
              <c:idx val="1"/>
              <c:layout>
                <c:manualLayout>
                  <c:x val="1.195136359647586E-2"/>
                  <c:y val="-1.4993201620277691E-2"/>
                </c:manualLayout>
              </c:layout>
              <c:showVal val="1"/>
            </c:dLbl>
            <c:dLbl>
              <c:idx val="2"/>
              <c:layout>
                <c:manualLayout>
                  <c:x val="5.9756817982379359E-3"/>
                  <c:y val="-1.0709429728769796E-2"/>
                </c:manualLayout>
              </c:layout>
              <c:showVal val="1"/>
            </c:dLbl>
            <c:dLbl>
              <c:idx val="3"/>
              <c:layout>
                <c:manualLayout>
                  <c:x val="1.3445284046035356E-2"/>
                  <c:y val="-1.4993201620277691E-2"/>
                </c:manualLayout>
              </c:layout>
              <c:showVal val="1"/>
            </c:dLbl>
            <c:dLbl>
              <c:idx val="4"/>
              <c:layout>
                <c:manualLayout>
                  <c:x val="2.2408806743392226E-2"/>
                  <c:y val="-2.5702631349047437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Лист1!$E$2:$E$6</c:f>
              <c:numCache>
                <c:formatCode>General</c:formatCode>
                <c:ptCount val="5"/>
                <c:pt idx="0">
                  <c:v>976</c:v>
                </c:pt>
                <c:pt idx="1">
                  <c:v>470</c:v>
                </c:pt>
                <c:pt idx="2">
                  <c:v>436</c:v>
                </c:pt>
                <c:pt idx="3">
                  <c:v>745</c:v>
                </c:pt>
                <c:pt idx="4">
                  <c:v>269</c:v>
                </c:pt>
              </c:numCache>
            </c:numRef>
          </c:val>
        </c:ser>
        <c:shape val="cylinder"/>
        <c:axId val="131225088"/>
        <c:axId val="131226624"/>
        <c:axId val="0"/>
      </c:bar3DChart>
      <c:catAx>
        <c:axId val="131225088"/>
        <c:scaling>
          <c:orientation val="minMax"/>
        </c:scaling>
        <c:axPos val="b"/>
        <c:numFmt formatCode="General" sourceLinked="1"/>
        <c:tickLblPos val="nextTo"/>
        <c:txPr>
          <a:bodyPr/>
          <a:lstStyle/>
          <a:p>
            <a:pPr>
              <a:defRPr b="1" i="1">
                <a:latin typeface="Times New Roman" pitchFamily="18" charset="0"/>
                <a:cs typeface="Times New Roman" pitchFamily="18" charset="0"/>
              </a:defRPr>
            </a:pPr>
            <a:endParaRPr lang="ru-RU"/>
          </a:p>
        </c:txPr>
        <c:crossAx val="131226624"/>
        <c:crosses val="autoZero"/>
        <c:auto val="1"/>
        <c:lblAlgn val="ctr"/>
        <c:lblOffset val="100"/>
      </c:catAx>
      <c:valAx>
        <c:axId val="131226624"/>
        <c:scaling>
          <c:orientation val="minMax"/>
        </c:scaling>
        <c:delete val="1"/>
        <c:axPos val="l"/>
        <c:majorGridlines/>
        <c:numFmt formatCode="General" sourceLinked="1"/>
        <c:tickLblPos val="nextTo"/>
        <c:crossAx val="131225088"/>
        <c:crosses val="autoZero"/>
        <c:crossBetween val="between"/>
      </c:valAx>
    </c:plotArea>
    <c:legend>
      <c:legendPos val="r"/>
      <c:layout/>
      <c:txPr>
        <a:bodyPr/>
        <a:lstStyle/>
        <a:p>
          <a:pPr>
            <a:defRPr b="1" i="1">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Төсек айналымы</c:v>
                </c:pt>
              </c:strCache>
            </c:strRef>
          </c:tx>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Лист1!$B$2:$B$6</c:f>
              <c:numCache>
                <c:formatCode>General</c:formatCode>
                <c:ptCount val="5"/>
                <c:pt idx="0">
                  <c:v>63.9</c:v>
                </c:pt>
                <c:pt idx="1">
                  <c:v>76.7</c:v>
                </c:pt>
                <c:pt idx="2">
                  <c:v>30.3</c:v>
                </c:pt>
                <c:pt idx="3">
                  <c:v>30.2</c:v>
                </c:pt>
                <c:pt idx="4">
                  <c:v>51.2</c:v>
                </c:pt>
              </c:numCache>
            </c:numRef>
          </c:val>
        </c:ser>
        <c:ser>
          <c:idx val="1"/>
          <c:order val="1"/>
          <c:tx>
            <c:strRef>
              <c:f>Лист1!$C$1</c:f>
              <c:strCache>
                <c:ptCount val="1"/>
                <c:pt idx="0">
                  <c:v>Төсек жұмысы</c:v>
                </c:pt>
              </c:strCache>
            </c:strRef>
          </c:tx>
          <c:spPr>
            <a:solidFill>
              <a:srgbClr val="C00000"/>
            </a:solidFill>
          </c:spPr>
          <c:dLbls>
            <c:dLbl>
              <c:idx val="0"/>
              <c:layout>
                <c:manualLayout>
                  <c:x val="4.4817613486784471E-3"/>
                  <c:y val="-4.0695832969325163E-2"/>
                </c:manualLayout>
              </c:layout>
              <c:showVal val="1"/>
            </c:dLbl>
            <c:dLbl>
              <c:idx val="1"/>
              <c:layout>
                <c:manualLayout>
                  <c:x val="4.4817613486784818E-3"/>
                  <c:y val="-1.2851315674523734E-2"/>
                </c:manualLayout>
              </c:layout>
              <c:showVal val="1"/>
            </c:dLbl>
            <c:dLbl>
              <c:idx val="2"/>
              <c:layout>
                <c:manualLayout>
                  <c:x val="4.4817613486784523E-3"/>
                  <c:y val="-1.2851315674523734E-2"/>
                </c:manualLayout>
              </c:layout>
              <c:showVal val="1"/>
            </c:dLbl>
            <c:dLbl>
              <c:idx val="3"/>
              <c:layout>
                <c:manualLayout>
                  <c:x val="1.1951363596475801E-2"/>
                  <c:y val="-1.2851315674523734E-2"/>
                </c:manualLayout>
              </c:layout>
              <c:showVal val="1"/>
            </c:dLbl>
            <c:dLbl>
              <c:idx val="4"/>
              <c:layout>
                <c:manualLayout>
                  <c:x val="1.195136359647586E-2"/>
                  <c:y val="-3.212828918630934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Лист1!$C$2:$C$6</c:f>
              <c:numCache>
                <c:formatCode>General</c:formatCode>
                <c:ptCount val="5"/>
                <c:pt idx="0">
                  <c:v>341.7</c:v>
                </c:pt>
                <c:pt idx="1">
                  <c:v>381.1</c:v>
                </c:pt>
                <c:pt idx="2">
                  <c:v>186.3</c:v>
                </c:pt>
                <c:pt idx="3" formatCode="0.0">
                  <c:v>209.9</c:v>
                </c:pt>
                <c:pt idx="4">
                  <c:v>260.7</c:v>
                </c:pt>
              </c:numCache>
            </c:numRef>
          </c:val>
        </c:ser>
        <c:ser>
          <c:idx val="2"/>
          <c:order val="2"/>
          <c:tx>
            <c:strRef>
              <c:f>Лист1!$D$1</c:f>
              <c:strCache>
                <c:ptCount val="1"/>
                <c:pt idx="0">
                  <c:v>Өткен науқастар</c:v>
                </c:pt>
              </c:strCache>
            </c:strRef>
          </c:tx>
          <c:spPr>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hemeClr val="accent2">
                  <a:shade val="9000"/>
                  <a:satMod val="105000"/>
                  <a:alpha val="48000"/>
                </a:schemeClr>
              </a:outerShdw>
            </a:effectLst>
            <a:scene3d>
              <a:camera prst="orthographicFront" fov="0">
                <a:rot lat="0" lon="0" rev="0"/>
              </a:camera>
              <a:lightRig rig="glow" dir="tl">
                <a:rot lat="0" lon="0" rev="900000"/>
              </a:lightRig>
            </a:scene3d>
            <a:sp3d prstMaterial="powder">
              <a:bevelT w="25400" h="38100"/>
            </a:sp3d>
          </c:spPr>
          <c:dLbls>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Лист1!$D$2:$D$6</c:f>
              <c:numCache>
                <c:formatCode>General</c:formatCode>
                <c:ptCount val="5"/>
                <c:pt idx="0">
                  <c:v>22753</c:v>
                </c:pt>
                <c:pt idx="1">
                  <c:v>27618</c:v>
                </c:pt>
                <c:pt idx="2">
                  <c:v>16372</c:v>
                </c:pt>
                <c:pt idx="3">
                  <c:v>16912</c:v>
                </c:pt>
                <c:pt idx="4">
                  <c:v>20143</c:v>
                </c:pt>
              </c:numCache>
            </c:numRef>
          </c:val>
        </c:ser>
        <c:ser>
          <c:idx val="3"/>
          <c:order val="3"/>
          <c:tx>
            <c:strRef>
              <c:f>Лист1!$E$1</c:f>
              <c:strCache>
                <c:ptCount val="1"/>
                <c:pt idx="0">
                  <c:v>Ауыл тұрғындары</c:v>
                </c:pt>
              </c:strCache>
            </c:strRef>
          </c:tx>
          <c:dLbls>
            <c:dLbl>
              <c:idx val="0"/>
              <c:layout>
                <c:manualLayout>
                  <c:x val="1.1951363596475867E-2"/>
                  <c:y val="-1.4993201620277691E-2"/>
                </c:manualLayout>
              </c:layout>
              <c:showVal val="1"/>
            </c:dLbl>
            <c:dLbl>
              <c:idx val="1"/>
              <c:layout>
                <c:manualLayout>
                  <c:x val="1.195136359647586E-2"/>
                  <c:y val="-1.4993201620277691E-2"/>
                </c:manualLayout>
              </c:layout>
              <c:showVal val="1"/>
            </c:dLbl>
            <c:dLbl>
              <c:idx val="2"/>
              <c:layout>
                <c:manualLayout>
                  <c:x val="5.9756817982379393E-3"/>
                  <c:y val="-1.0709429728769803E-2"/>
                </c:manualLayout>
              </c:layout>
              <c:showVal val="1"/>
            </c:dLbl>
            <c:dLbl>
              <c:idx val="3"/>
              <c:layout>
                <c:manualLayout>
                  <c:x val="1.3445284046035363E-2"/>
                  <c:y val="-1.4993201620277691E-2"/>
                </c:manualLayout>
              </c:layout>
              <c:showVal val="1"/>
            </c:dLbl>
            <c:dLbl>
              <c:idx val="4"/>
              <c:layout>
                <c:manualLayout>
                  <c:x val="2.2408806743392226E-2"/>
                  <c:y val="-2.570263134904743E-2"/>
                </c:manualLayout>
              </c:layout>
              <c:showVal val="1"/>
            </c:dLbl>
            <c:txPr>
              <a:bodyPr/>
              <a:lstStyle/>
              <a:p>
                <a:pPr>
                  <a:defRPr sz="1400" b="1" i="1">
                    <a:latin typeface="Times New Roman" pitchFamily="18" charset="0"/>
                    <a:cs typeface="Times New Roman" pitchFamily="18" charset="0"/>
                  </a:defRPr>
                </a:pPr>
                <a:endParaRPr lang="ru-RU"/>
              </a:p>
            </c:txPr>
            <c:showVal val="1"/>
          </c:dLbls>
          <c:cat>
            <c:strRef>
              <c:f>Лист1!$A$2:$A$6</c:f>
              <c:strCache>
                <c:ptCount val="5"/>
                <c:pt idx="0">
                  <c:v>2018ж</c:v>
                </c:pt>
                <c:pt idx="1">
                  <c:v>2019ж</c:v>
                </c:pt>
                <c:pt idx="2">
                  <c:v>2020ж</c:v>
                </c:pt>
                <c:pt idx="3">
                  <c:v>2021ж</c:v>
                </c:pt>
                <c:pt idx="4">
                  <c:v>2022ж</c:v>
                </c:pt>
              </c:strCache>
            </c:strRef>
          </c:cat>
          <c:val>
            <c:numRef>
              <c:f>Лист1!$E$2:$E$6</c:f>
              <c:numCache>
                <c:formatCode>General</c:formatCode>
                <c:ptCount val="5"/>
                <c:pt idx="0">
                  <c:v>2184</c:v>
                </c:pt>
                <c:pt idx="1">
                  <c:v>1693</c:v>
                </c:pt>
                <c:pt idx="2">
                  <c:v>671</c:v>
                </c:pt>
                <c:pt idx="3">
                  <c:v>846</c:v>
                </c:pt>
                <c:pt idx="4">
                  <c:v>454</c:v>
                </c:pt>
              </c:numCache>
            </c:numRef>
          </c:val>
        </c:ser>
        <c:shape val="cylinder"/>
        <c:axId val="131271680"/>
        <c:axId val="131289856"/>
        <c:axId val="0"/>
      </c:bar3DChart>
      <c:catAx>
        <c:axId val="131271680"/>
        <c:scaling>
          <c:orientation val="minMax"/>
        </c:scaling>
        <c:axPos val="b"/>
        <c:numFmt formatCode="General" sourceLinked="1"/>
        <c:tickLblPos val="nextTo"/>
        <c:txPr>
          <a:bodyPr/>
          <a:lstStyle/>
          <a:p>
            <a:pPr>
              <a:defRPr b="1" i="1">
                <a:latin typeface="Times New Roman" pitchFamily="18" charset="0"/>
                <a:cs typeface="Times New Roman" pitchFamily="18" charset="0"/>
              </a:defRPr>
            </a:pPr>
            <a:endParaRPr lang="ru-RU"/>
          </a:p>
        </c:txPr>
        <c:crossAx val="131289856"/>
        <c:crosses val="autoZero"/>
        <c:auto val="1"/>
        <c:lblAlgn val="ctr"/>
        <c:lblOffset val="100"/>
      </c:catAx>
      <c:valAx>
        <c:axId val="131289856"/>
        <c:scaling>
          <c:orientation val="minMax"/>
        </c:scaling>
        <c:delete val="1"/>
        <c:axPos val="l"/>
        <c:majorGridlines/>
        <c:numFmt formatCode="General" sourceLinked="1"/>
        <c:tickLblPos val="nextTo"/>
        <c:crossAx val="131271680"/>
        <c:crosses val="autoZero"/>
        <c:crossBetween val="between"/>
      </c:valAx>
    </c:plotArea>
    <c:legend>
      <c:legendPos val="r"/>
      <c:layout/>
      <c:txPr>
        <a:bodyPr/>
        <a:lstStyle/>
        <a:p>
          <a:pPr>
            <a:defRPr b="1" i="1">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roundedCorners val="1"/>
  <c:chart>
    <c:title>
      <c:tx>
        <c:rich>
          <a:bodyPr/>
          <a:lstStyle/>
          <a:p>
            <a:pPr>
              <a:defRPr/>
            </a:pPr>
            <a:r>
              <a:rPr lang="kk-KZ" sz="1800" b="1" i="1" baseline="0" dirty="0" smtClean="0"/>
              <a:t>КҚҚҚ</a:t>
            </a:r>
            <a:endParaRPr lang="ru-RU" sz="1800" b="1" i="1" baseline="0" dirty="0"/>
          </a:p>
        </c:rich>
      </c:tx>
      <c:layout/>
    </c:title>
    <c:view3D>
      <c:rotX val="0"/>
      <c:rotY val="0"/>
      <c:rAngAx val="1"/>
    </c:view3D>
    <c:plotArea>
      <c:layout/>
      <c:bar3DChart>
        <c:barDir val="col"/>
        <c:grouping val="clustered"/>
        <c:varyColors val="1"/>
        <c:ser>
          <c:idx val="0"/>
          <c:order val="0"/>
          <c:tx>
            <c:strRef>
              <c:f>Лист1!$B$1</c:f>
              <c:strCache>
                <c:ptCount val="1"/>
                <c:pt idx="0">
                  <c:v>2021ж</c:v>
                </c:pt>
              </c:strCache>
            </c:strRef>
          </c:tx>
          <c:spPr>
            <a:solidFill>
              <a:srgbClr val="92D050"/>
            </a:solidFill>
          </c:spPr>
          <c:invertIfNegative val="1"/>
          <c:dLbls>
            <c:txPr>
              <a:bodyPr/>
              <a:lstStyle/>
              <a:p>
                <a:pPr>
                  <a:defRPr sz="1400" b="1" i="1">
                    <a:latin typeface="Times New Roman" pitchFamily="18" charset="0"/>
                    <a:cs typeface="Times New Roman" pitchFamily="18" charset="0"/>
                  </a:defRPr>
                </a:pPr>
                <a:endParaRPr lang="ru-RU"/>
              </a:p>
            </c:txPr>
            <c:showVal val="1"/>
          </c:dLbls>
          <c:cat>
            <c:strRef>
              <c:f>Лист1!$A$2:$A$4</c:f>
              <c:strCache>
                <c:ptCount val="3"/>
                <c:pt idx="0">
                  <c:v>Барлығы</c:v>
                </c:pt>
                <c:pt idx="1">
                  <c:v>Ересектер</c:v>
                </c:pt>
                <c:pt idx="2">
                  <c:v>Балалар</c:v>
                </c:pt>
              </c:strCache>
            </c:strRef>
          </c:cat>
          <c:val>
            <c:numRef>
              <c:f>Лист1!$B$2:$B$4</c:f>
              <c:numCache>
                <c:formatCode>General</c:formatCode>
                <c:ptCount val="3"/>
                <c:pt idx="0">
                  <c:v>2</c:v>
                </c:pt>
                <c:pt idx="1">
                  <c:v>1</c:v>
                </c:pt>
                <c:pt idx="2">
                  <c:v>1</c:v>
                </c:pt>
              </c:numCache>
            </c:numRef>
          </c:val>
          <c:extLst xmlns:c16r2="http://schemas.microsoft.com/office/drawing/2015/06/char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087C-4832-B398-71E904F56827}"/>
            </c:ext>
          </c:extLst>
        </c:ser>
        <c:ser>
          <c:idx val="1"/>
          <c:order val="1"/>
          <c:tx>
            <c:strRef>
              <c:f>Лист1!$C$1</c:f>
              <c:strCache>
                <c:ptCount val="1"/>
                <c:pt idx="0">
                  <c:v>2022ж</c:v>
                </c:pt>
              </c:strCache>
            </c:strRef>
          </c:tx>
          <c:spPr>
            <a:solidFill>
              <a:schemeClr val="accent1">
                <a:lumMod val="60000"/>
                <a:lumOff val="40000"/>
              </a:schemeClr>
            </a:solidFill>
          </c:spPr>
          <c:invertIfNegative val="1"/>
          <c:dLbls>
            <c:txPr>
              <a:bodyPr/>
              <a:lstStyle/>
              <a:p>
                <a:pPr>
                  <a:defRPr sz="1400" b="1" i="1">
                    <a:latin typeface="Times New Roman" pitchFamily="18" charset="0"/>
                    <a:cs typeface="Times New Roman" pitchFamily="18" charset="0"/>
                  </a:defRPr>
                </a:pPr>
                <a:endParaRPr lang="ru-RU"/>
              </a:p>
            </c:txPr>
            <c:showVal val="1"/>
          </c:dLbls>
          <c:cat>
            <c:strRef>
              <c:f>Лист1!$A$2:$A$4</c:f>
              <c:strCache>
                <c:ptCount val="3"/>
                <c:pt idx="0">
                  <c:v>Барлығы</c:v>
                </c:pt>
                <c:pt idx="1">
                  <c:v>Ересектер</c:v>
                </c:pt>
                <c:pt idx="2">
                  <c:v>Балалар</c:v>
                </c:pt>
              </c:strCache>
            </c:strRef>
          </c:cat>
          <c:val>
            <c:numRef>
              <c:f>Лист1!$C$2:$C$4</c:f>
              <c:numCache>
                <c:formatCode>General</c:formatCode>
                <c:ptCount val="3"/>
                <c:pt idx="0">
                  <c:v>7</c:v>
                </c:pt>
                <c:pt idx="1">
                  <c:v>6</c:v>
                </c:pt>
                <c:pt idx="2">
                  <c:v>1</c:v>
                </c:pt>
              </c:numCache>
            </c:numRef>
          </c:val>
          <c:extLst xmlns:c16r2="http://schemas.microsoft.com/office/drawing/2015/06/char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087C-4832-B398-71E904F56827}"/>
            </c:ext>
          </c:extLst>
        </c:ser>
        <c:gapWidth val="75"/>
        <c:shape val="cylinder"/>
        <c:axId val="186882688"/>
        <c:axId val="186888576"/>
        <c:axId val="0"/>
      </c:bar3DChart>
      <c:catAx>
        <c:axId val="186882688"/>
        <c:scaling>
          <c:orientation val="minMax"/>
        </c:scaling>
        <c:axPos val="b"/>
        <c:numFmt formatCode="General" sourceLinked="0"/>
        <c:majorTickMark val="none"/>
        <c:tickLblPos val="nextTo"/>
        <c:txPr>
          <a:bodyPr/>
          <a:lstStyle/>
          <a:p>
            <a:pPr>
              <a:defRPr sz="1400" b="1" i="1">
                <a:latin typeface="Times New Roman" pitchFamily="18" charset="0"/>
                <a:cs typeface="Times New Roman" pitchFamily="18" charset="0"/>
              </a:defRPr>
            </a:pPr>
            <a:endParaRPr lang="ru-RU"/>
          </a:p>
        </c:txPr>
        <c:crossAx val="186888576"/>
        <c:crosses val="autoZero"/>
        <c:auto val="1"/>
        <c:lblAlgn val="ctr"/>
        <c:lblOffset val="100"/>
        <c:noMultiLvlLbl val="1"/>
      </c:catAx>
      <c:valAx>
        <c:axId val="186888576"/>
        <c:scaling>
          <c:orientation val="minMax"/>
        </c:scaling>
        <c:delete val="1"/>
        <c:axPos val="l"/>
        <c:majorGridlines/>
        <c:numFmt formatCode="General" sourceLinked="1"/>
        <c:majorTickMark val="none"/>
        <c:tickLblPos val="nextTo"/>
        <c:crossAx val="186882688"/>
        <c:crosses val="autoZero"/>
        <c:crossBetween val="between"/>
      </c:valAx>
    </c:plotArea>
    <c:legend>
      <c:legendPos val="b"/>
      <c:layout/>
      <c:txPr>
        <a:bodyPr/>
        <a:lstStyle/>
        <a:p>
          <a:pPr>
            <a:defRPr sz="1600" b="1" i="1">
              <a:latin typeface="Times New Roman" pitchFamily="18" charset="0"/>
              <a:cs typeface="Times New Roman" pitchFamily="18" charset="0"/>
            </a:defRPr>
          </a:pPr>
          <a:endParaRPr lang="ru-RU"/>
        </a:p>
      </c:txPr>
    </c:legend>
    <c:plotVisOnly val="1"/>
    <c:dispBlanksAs val="zero"/>
    <c:showDLblsOverMax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roundedCorners val="1"/>
  <c:chart>
    <c:title>
      <c:tx>
        <c:rich>
          <a:bodyPr/>
          <a:lstStyle/>
          <a:p>
            <a:pPr>
              <a:defRPr/>
            </a:pPr>
            <a:r>
              <a:rPr lang="kk-KZ" sz="1800" b="1" i="1" baseline="0" dirty="0" smtClean="0"/>
              <a:t>Сібір жарасы</a:t>
            </a:r>
            <a:endParaRPr lang="ru-RU" sz="1800" b="1" i="1" baseline="0" dirty="0"/>
          </a:p>
        </c:rich>
      </c:tx>
      <c:layout/>
    </c:title>
    <c:view3D>
      <c:rotX val="0"/>
      <c:rotY val="0"/>
      <c:rAngAx val="1"/>
    </c:view3D>
    <c:plotArea>
      <c:layout/>
      <c:bar3DChart>
        <c:barDir val="col"/>
        <c:grouping val="clustered"/>
        <c:varyColors val="1"/>
        <c:ser>
          <c:idx val="0"/>
          <c:order val="0"/>
          <c:tx>
            <c:strRef>
              <c:f>Лист1!$B$1</c:f>
              <c:strCache>
                <c:ptCount val="1"/>
                <c:pt idx="0">
                  <c:v>2021ж</c:v>
                </c:pt>
              </c:strCache>
            </c:strRef>
          </c:tx>
          <c:spPr>
            <a:solidFill>
              <a:schemeClr val="accent3">
                <a:lumMod val="75000"/>
              </a:schemeClr>
            </a:solidFill>
          </c:spPr>
          <c:invertIfNegative val="1"/>
          <c:dLbls>
            <c:txPr>
              <a:bodyPr/>
              <a:lstStyle/>
              <a:p>
                <a:pPr>
                  <a:defRPr sz="1400" b="1" i="1">
                    <a:latin typeface="Times New Roman" pitchFamily="18" charset="0"/>
                    <a:cs typeface="Times New Roman" pitchFamily="18" charset="0"/>
                  </a:defRPr>
                </a:pPr>
                <a:endParaRPr lang="ru-RU"/>
              </a:p>
            </c:txPr>
            <c:showVal val="1"/>
          </c:dLbls>
          <c:cat>
            <c:strRef>
              <c:f>Лист1!$A$2:$A$4</c:f>
              <c:strCache>
                <c:ptCount val="3"/>
                <c:pt idx="0">
                  <c:v>Барлығы</c:v>
                </c:pt>
                <c:pt idx="1">
                  <c:v>Ересектер</c:v>
                </c:pt>
                <c:pt idx="2">
                  <c:v>Балалар</c:v>
                </c:pt>
              </c:strCache>
            </c:strRef>
          </c:cat>
          <c:val>
            <c:numRef>
              <c:f>Лист1!$B$2:$B$4</c:f>
              <c:numCache>
                <c:formatCode>General</c:formatCode>
                <c:ptCount val="3"/>
                <c:pt idx="0">
                  <c:v>6</c:v>
                </c:pt>
                <c:pt idx="1">
                  <c:v>5</c:v>
                </c:pt>
                <c:pt idx="2">
                  <c:v>1</c:v>
                </c:pt>
              </c:numCache>
            </c:numRef>
          </c:val>
          <c:extLst xmlns:c16r2="http://schemas.microsoft.com/office/drawing/2015/06/char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196C-4823-A5C4-E3049E4256AF}"/>
            </c:ext>
          </c:extLst>
        </c:ser>
        <c:ser>
          <c:idx val="1"/>
          <c:order val="1"/>
          <c:tx>
            <c:strRef>
              <c:f>Лист1!$C$1</c:f>
              <c:strCache>
                <c:ptCount val="1"/>
                <c:pt idx="0">
                  <c:v>2022ж</c:v>
                </c:pt>
              </c:strCache>
            </c:strRef>
          </c:tx>
          <c:spPr>
            <a:solidFill>
              <a:srgbClr val="FF0000"/>
            </a:solidFill>
          </c:spPr>
          <c:invertIfNegative val="1"/>
          <c:dLbls>
            <c:txPr>
              <a:bodyPr/>
              <a:lstStyle/>
              <a:p>
                <a:pPr>
                  <a:defRPr sz="1400" b="1" i="1">
                    <a:latin typeface="Times New Roman" pitchFamily="18" charset="0"/>
                    <a:cs typeface="Times New Roman" pitchFamily="18" charset="0"/>
                  </a:defRPr>
                </a:pPr>
                <a:endParaRPr lang="ru-RU"/>
              </a:p>
            </c:txPr>
            <c:showVal val="1"/>
          </c:dLbls>
          <c:cat>
            <c:strRef>
              <c:f>Лист1!$A$2:$A$4</c:f>
              <c:strCache>
                <c:ptCount val="3"/>
                <c:pt idx="0">
                  <c:v>Барлығы</c:v>
                </c:pt>
                <c:pt idx="1">
                  <c:v>Ересектер</c:v>
                </c:pt>
                <c:pt idx="2">
                  <c:v>Балалар</c:v>
                </c:pt>
              </c:strCache>
            </c:strRef>
          </c:cat>
          <c:val>
            <c:numRef>
              <c:f>Лист1!$C$2:$C$4</c:f>
              <c:numCache>
                <c:formatCode>General</c:formatCode>
                <c:ptCount val="3"/>
                <c:pt idx="0">
                  <c:v>1</c:v>
                </c:pt>
                <c:pt idx="1">
                  <c:v>1</c:v>
                </c:pt>
              </c:numCache>
            </c:numRef>
          </c:val>
          <c:extLst xmlns:c16r2="http://schemas.microsoft.com/office/drawing/2015/06/char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196C-4823-A5C4-E3049E4256AF}"/>
            </c:ext>
          </c:extLst>
        </c:ser>
        <c:gapWidth val="75"/>
        <c:shape val="cylinder"/>
        <c:axId val="186251904"/>
        <c:axId val="186855808"/>
        <c:axId val="0"/>
      </c:bar3DChart>
      <c:catAx>
        <c:axId val="186251904"/>
        <c:scaling>
          <c:orientation val="minMax"/>
        </c:scaling>
        <c:axPos val="b"/>
        <c:numFmt formatCode="General" sourceLinked="0"/>
        <c:majorTickMark val="none"/>
        <c:tickLblPos val="nextTo"/>
        <c:txPr>
          <a:bodyPr/>
          <a:lstStyle/>
          <a:p>
            <a:pPr>
              <a:defRPr sz="1400" b="1" i="1">
                <a:latin typeface="Times New Roman" pitchFamily="18" charset="0"/>
                <a:cs typeface="Times New Roman" pitchFamily="18" charset="0"/>
              </a:defRPr>
            </a:pPr>
            <a:endParaRPr lang="ru-RU"/>
          </a:p>
        </c:txPr>
        <c:crossAx val="186855808"/>
        <c:crosses val="autoZero"/>
        <c:auto val="1"/>
        <c:lblAlgn val="ctr"/>
        <c:lblOffset val="100"/>
        <c:noMultiLvlLbl val="1"/>
      </c:catAx>
      <c:valAx>
        <c:axId val="186855808"/>
        <c:scaling>
          <c:orientation val="minMax"/>
        </c:scaling>
        <c:delete val="1"/>
        <c:axPos val="l"/>
        <c:majorGridlines/>
        <c:numFmt formatCode="General" sourceLinked="1"/>
        <c:majorTickMark val="none"/>
        <c:tickLblPos val="nextTo"/>
        <c:crossAx val="186251904"/>
        <c:crosses val="autoZero"/>
        <c:crossBetween val="between"/>
      </c:valAx>
    </c:plotArea>
    <c:legend>
      <c:legendPos val="b"/>
      <c:layout/>
      <c:txPr>
        <a:bodyPr/>
        <a:lstStyle/>
        <a:p>
          <a:pPr>
            <a:defRPr sz="1600" b="1" i="1">
              <a:latin typeface="Times New Roman" pitchFamily="18" charset="0"/>
              <a:cs typeface="Times New Roman" pitchFamily="18" charset="0"/>
            </a:defRPr>
          </a:pPr>
          <a:endParaRPr lang="ru-RU"/>
        </a:p>
      </c:txPr>
    </c:legend>
    <c:plotVisOnly val="1"/>
    <c:dispBlanksAs val="zero"/>
    <c:showDLblsOverMax val="1"/>
  </c:chart>
  <c:txPr>
    <a:bodyPr/>
    <a:lstStyle/>
    <a:p>
      <a:pPr>
        <a:defRPr sz="1800"/>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0.42688</cdr:x>
      <cdr:y>0</cdr:y>
    </cdr:from>
    <cdr:to>
      <cdr:x>0.46599</cdr:x>
      <cdr:y>0.3053</cdr:y>
    </cdr:to>
    <cdr:sp macro="" textlink="">
      <cdr:nvSpPr>
        <cdr:cNvPr id="3" name="Прямоугольник 2"/>
        <cdr:cNvSpPr/>
      </cdr:nvSpPr>
      <cdr:spPr>
        <a:xfrm xmlns:a="http://schemas.openxmlformats.org/drawingml/2006/main">
          <a:off x="2016224" y="0"/>
          <a:ext cx="184730"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cdr:x>
      <cdr:y>0</cdr:y>
    </cdr:from>
    <cdr:to>
      <cdr:x>1</cdr:x>
      <cdr:y>0.11398</cdr:y>
    </cdr:to>
    <cdr:sp macro="" textlink="">
      <cdr:nvSpPr>
        <cdr:cNvPr id="4" name="Прямоугольник 3"/>
        <cdr:cNvSpPr/>
      </cdr:nvSpPr>
      <cdr:spPr>
        <a:xfrm xmlns:a="http://schemas.openxmlformats.org/drawingml/2006/main">
          <a:off x="0" y="0"/>
          <a:ext cx="4723206" cy="369332"/>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kk-KZ" b="1" i="1" dirty="0">
              <a:latin typeface="Times New Roman" panose="02020603050405020304" pitchFamily="18" charset="0"/>
              <a:cs typeface="Times New Roman" panose="02020603050405020304" pitchFamily="18" charset="0"/>
            </a:rPr>
            <a:t>2021 ж. 12 ай</a:t>
          </a:r>
        </a:p>
      </cdr:txBody>
    </cdr:sp>
  </cdr:relSizeAnchor>
</c:userShapes>
</file>

<file path=ppt/drawings/drawing2.xml><?xml version="1.0" encoding="utf-8"?>
<c:userShapes xmlns:c="http://schemas.openxmlformats.org/drawingml/2006/chart">
  <cdr:relSizeAnchor xmlns:cdr="http://schemas.openxmlformats.org/drawingml/2006/chartDrawing">
    <cdr:from>
      <cdr:x>0.42688</cdr:x>
      <cdr:y>0</cdr:y>
    </cdr:from>
    <cdr:to>
      <cdr:x>0.46599</cdr:x>
      <cdr:y>0.3053</cdr:y>
    </cdr:to>
    <cdr:sp macro="" textlink="">
      <cdr:nvSpPr>
        <cdr:cNvPr id="3" name="Прямоугольник 2"/>
        <cdr:cNvSpPr/>
      </cdr:nvSpPr>
      <cdr:spPr>
        <a:xfrm xmlns:a="http://schemas.openxmlformats.org/drawingml/2006/main">
          <a:off x="2016224" y="0"/>
          <a:ext cx="184730"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cdr:x>
      <cdr:y>0</cdr:y>
    </cdr:from>
    <cdr:to>
      <cdr:x>1</cdr:x>
      <cdr:y>0.12212</cdr:y>
    </cdr:to>
    <cdr:sp macro="" textlink="">
      <cdr:nvSpPr>
        <cdr:cNvPr id="4" name="Прямоугольник 3"/>
        <cdr:cNvSpPr/>
      </cdr:nvSpPr>
      <cdr:spPr>
        <a:xfrm xmlns:a="http://schemas.openxmlformats.org/drawingml/2006/main">
          <a:off x="0" y="-1412776"/>
          <a:ext cx="4723206" cy="369332"/>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kk-KZ" b="1" i="1" dirty="0">
              <a:latin typeface="Times New Roman" panose="02020603050405020304" pitchFamily="18" charset="0"/>
              <a:cs typeface="Times New Roman" panose="02020603050405020304" pitchFamily="18" charset="0"/>
            </a:rPr>
            <a:t>2022 ж. 12 ай</a:t>
          </a:r>
        </a:p>
      </cdr:txBody>
    </cdr:sp>
  </cdr:relSizeAnchor>
</c:userShapes>
</file>

<file path=ppt/drawings/drawing3.xml><?xml version="1.0" encoding="utf-8"?>
<c:userShapes xmlns:c="http://schemas.openxmlformats.org/drawingml/2006/chart">
  <cdr:relSizeAnchor xmlns:cdr="http://schemas.openxmlformats.org/drawingml/2006/chartDrawing">
    <cdr:from>
      <cdr:x>0.42688</cdr:x>
      <cdr:y>0</cdr:y>
    </cdr:from>
    <cdr:to>
      <cdr:x>0.46599</cdr:x>
      <cdr:y>0.3053</cdr:y>
    </cdr:to>
    <cdr:sp macro="" textlink="">
      <cdr:nvSpPr>
        <cdr:cNvPr id="3" name="Прямоугольник 2"/>
        <cdr:cNvSpPr/>
      </cdr:nvSpPr>
      <cdr:spPr>
        <a:xfrm xmlns:a="http://schemas.openxmlformats.org/drawingml/2006/main">
          <a:off x="2016224" y="0"/>
          <a:ext cx="184730"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cdr:x>
      <cdr:y>0</cdr:y>
    </cdr:from>
    <cdr:to>
      <cdr:x>1</cdr:x>
      <cdr:y>0.10705</cdr:y>
    </cdr:to>
    <cdr:sp macro="" textlink="">
      <cdr:nvSpPr>
        <cdr:cNvPr id="5" name="Прямоугольник 4"/>
        <cdr:cNvSpPr/>
      </cdr:nvSpPr>
      <cdr:spPr>
        <a:xfrm xmlns:a="http://schemas.openxmlformats.org/drawingml/2006/main">
          <a:off x="0" y="0"/>
          <a:ext cx="4495800" cy="369332"/>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Lucida Sans Unicode"/>
            </a:defRPr>
          </a:lvl1pPr>
          <a:lvl2pPr marL="457200" indent="0">
            <a:defRPr sz="1100">
              <a:latin typeface="Lucida Sans Unicode"/>
            </a:defRPr>
          </a:lvl2pPr>
          <a:lvl3pPr marL="914400" indent="0">
            <a:defRPr sz="1100">
              <a:latin typeface="Lucida Sans Unicode"/>
            </a:defRPr>
          </a:lvl3pPr>
          <a:lvl4pPr marL="1371600" indent="0">
            <a:defRPr sz="1100">
              <a:latin typeface="Lucida Sans Unicode"/>
            </a:defRPr>
          </a:lvl4pPr>
          <a:lvl5pPr marL="1828800" indent="0">
            <a:defRPr sz="1100">
              <a:latin typeface="Lucida Sans Unicode"/>
            </a:defRPr>
          </a:lvl5pPr>
          <a:lvl6pPr marL="2286000" indent="0">
            <a:defRPr sz="1100">
              <a:latin typeface="Lucida Sans Unicode"/>
            </a:defRPr>
          </a:lvl6pPr>
          <a:lvl7pPr marL="2743200" indent="0">
            <a:defRPr sz="1100">
              <a:latin typeface="Lucida Sans Unicode"/>
            </a:defRPr>
          </a:lvl7pPr>
          <a:lvl8pPr marL="3200400" indent="0">
            <a:defRPr sz="1100">
              <a:latin typeface="Lucida Sans Unicode"/>
            </a:defRPr>
          </a:lvl8pPr>
          <a:lvl9pPr marL="3657600" indent="0">
            <a:defRPr sz="1100">
              <a:latin typeface="Lucida Sans Unicode"/>
            </a:defRPr>
          </a:lvl9pPr>
        </a:lstStyle>
        <a:p xmlns:a="http://schemas.openxmlformats.org/drawingml/2006/main">
          <a:pPr algn="ctr"/>
          <a:r>
            <a:rPr lang="kk-KZ" sz="1800" b="1" i="1" dirty="0" smtClean="0">
              <a:latin typeface="Times New Roman" panose="02020603050405020304" pitchFamily="18" charset="0"/>
              <a:cs typeface="Times New Roman" panose="02020603050405020304" pitchFamily="18" charset="0"/>
            </a:rPr>
            <a:t>2021 </a:t>
          </a:r>
          <a:r>
            <a:rPr lang="kk-KZ" sz="1800" b="1" i="1" dirty="0">
              <a:latin typeface="Times New Roman" panose="02020603050405020304" pitchFamily="18" charset="0"/>
              <a:cs typeface="Times New Roman" panose="02020603050405020304" pitchFamily="18" charset="0"/>
            </a:rPr>
            <a:t>ж. 12 ай</a:t>
          </a:r>
        </a:p>
      </cdr:txBody>
    </cdr:sp>
  </cdr:relSizeAnchor>
</c:userShapes>
</file>

<file path=ppt/drawings/drawing4.xml><?xml version="1.0" encoding="utf-8"?>
<c:userShapes xmlns:c="http://schemas.openxmlformats.org/drawingml/2006/chart">
  <cdr:relSizeAnchor xmlns:cdr="http://schemas.openxmlformats.org/drawingml/2006/chartDrawing">
    <cdr:from>
      <cdr:x>0.42688</cdr:x>
      <cdr:y>0</cdr:y>
    </cdr:from>
    <cdr:to>
      <cdr:x>0.46599</cdr:x>
      <cdr:y>0.3053</cdr:y>
    </cdr:to>
    <cdr:sp macro="" textlink="">
      <cdr:nvSpPr>
        <cdr:cNvPr id="3" name="Прямоугольник 2"/>
        <cdr:cNvSpPr/>
      </cdr:nvSpPr>
      <cdr:spPr>
        <a:xfrm xmlns:a="http://schemas.openxmlformats.org/drawingml/2006/main">
          <a:off x="2016224" y="0"/>
          <a:ext cx="184730"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cdr:x>
      <cdr:y>3.08984E-7</cdr:y>
    </cdr:from>
    <cdr:to>
      <cdr:x>1</cdr:x>
      <cdr:y>0.11412</cdr:y>
    </cdr:to>
    <cdr:sp macro="" textlink="">
      <cdr:nvSpPr>
        <cdr:cNvPr id="4" name="Прямоугольник 3"/>
        <cdr:cNvSpPr/>
      </cdr:nvSpPr>
      <cdr:spPr>
        <a:xfrm xmlns:a="http://schemas.openxmlformats.org/drawingml/2006/main">
          <a:off x="0" y="1"/>
          <a:ext cx="4596228" cy="369332"/>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kk-KZ" b="1" i="1" dirty="0">
              <a:latin typeface="Times New Roman" panose="02020603050405020304" pitchFamily="18" charset="0"/>
              <a:cs typeface="Times New Roman" panose="02020603050405020304" pitchFamily="18" charset="0"/>
            </a:rPr>
            <a:t>2022 ж. 12 ай</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4/17/2023</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4/17/2023</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A483448D-3A78-4528-A469-B745A65DA480}" type="slidenum">
              <a:rPr lang="en-US" smtClean="0"/>
              <a:pPr/>
              <a:t>‹#›</a:t>
            </a:fld>
            <a:endParaRPr lang="en-US"/>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a:xfrm>
            <a:off x="800100" y="6172200"/>
            <a:ext cx="4000500" cy="457200"/>
          </a:xfrm>
        </p:spPr>
        <p:txBody>
          <a:bodyPr/>
          <a:lstStyle/>
          <a:p>
            <a:endParaRPr lang="en-US"/>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4/17/2023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4/17/2023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4/17/2023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a:xfrm>
            <a:off x="914400" y="6172200"/>
            <a:ext cx="3886200" cy="457200"/>
          </a:xfrm>
        </p:spPr>
        <p:txBody>
          <a:bodyPr/>
          <a:lstStyle/>
          <a:p>
            <a:endParaRPr lang="en-US"/>
          </a:p>
        </p:txBody>
      </p:sp>
      <p:sp>
        <p:nvSpPr>
          <p:cNvPr id="7" name="Номер слайда 6"/>
          <p:cNvSpPr>
            <a:spLocks noGrp="1"/>
          </p:cNvSpPr>
          <p:nvPr>
            <p:ph type="sldNum" sz="quarter" idx="12"/>
          </p:nvPr>
        </p:nvSpPr>
        <p:spPr>
          <a:xfrm>
            <a:off x="146304" y="6208776"/>
            <a:ext cx="457200" cy="457200"/>
          </a:xfrm>
        </p:spPr>
        <p:txBody>
          <a:bodyPr/>
          <a:lstStyle/>
          <a:p>
            <a:fld id="{A483448D-3A78-4528-A469-B745A65DA480}" type="slidenum">
              <a:rPr lang="en-US" smtClean="0"/>
              <a:pPr/>
              <a:t>‹#›</a:t>
            </a:fld>
            <a:endParaRPr lang="en-US"/>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4/17/2023</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4/17/2023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4/17/2023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4/17/2023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11" name="Номер слайда 10"/>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4/17/2023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4/17/2023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4/17/2023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4/17/2023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4/17/2023</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4/17/2023</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EAF463A-BC7C-46EE-9F1E-7F377CCA4891}" type="datetimeFigureOut">
              <a:rPr lang="en-US" smtClean="0"/>
              <a:pPr/>
              <a:t>4/17/2023</a:t>
            </a:fld>
            <a:endParaRPr lang="en-US"/>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4/17/2023</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AF463A-BC7C-46EE-9F1E-7F377CCA4891}" type="datetimeFigureOut">
              <a:rPr lang="en-US" smtClean="0"/>
              <a:pPr/>
              <a:t>4/17/2023</a:t>
            </a:fld>
            <a:endParaRPr lang="en-US"/>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themeOverride" Target="../theme/themeOverride3.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txBox="1">
            <a:spLocks/>
          </p:cNvSpPr>
          <p:nvPr/>
        </p:nvSpPr>
        <p:spPr>
          <a:xfrm>
            <a:off x="1357290" y="357166"/>
            <a:ext cx="6400800" cy="1371600"/>
          </a:xfrm>
          <a:prstGeom prst="rect">
            <a:avLst/>
          </a:prstGeom>
        </p:spPr>
        <p:txBody>
          <a:bodyPr>
            <a:normAutofit fontScale="25000" lnSpcReduction="20000"/>
          </a:bodyPr>
          <a:lstStyle/>
          <a:p>
            <a:pPr marL="822960" lvl="1" indent="-256032" algn="ctr">
              <a:spcBef>
                <a:spcPts val="400"/>
              </a:spcBef>
              <a:buClr>
                <a:schemeClr val="accent1"/>
              </a:buClr>
              <a:buSzPct val="68000"/>
            </a:pPr>
            <a:r>
              <a:rPr kumimoji="0" lang="kk-KZ" sz="9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Шымкент қалалық  ДСБ-ның «Қалалық жұқпалы аурулар ауруханасы»</a:t>
            </a:r>
            <a:endParaRPr kumimoji="0" lang="ru-RU" sz="9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kk-KZ" sz="9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МКҚК-ның 2022 жылы 12 айында атқарылған жұмысының есебі</a:t>
            </a:r>
            <a:endParaRPr kumimoji="0" lang="ru-RU" sz="9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kk-KZ" sz="9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ru-RU" sz="9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428596" y="1752602"/>
            <a:ext cx="8286808" cy="470262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a:extLst>
              <a:ext uri="{FF2B5EF4-FFF2-40B4-BE49-F238E27FC236}">
                <a16:creationId xmlns:a16="http://schemas.microsoft.com/office/drawing/2014/main" xmlns="" id="{481C4CF1-58C4-4D08-8CB8-ACE9CA3A7809}"/>
              </a:ext>
            </a:extLst>
          </p:cNvPr>
          <p:cNvSpPr txBox="1">
            <a:spLocks/>
          </p:cNvSpPr>
          <p:nvPr/>
        </p:nvSpPr>
        <p:spPr>
          <a:xfrm>
            <a:off x="2714612" y="714356"/>
            <a:ext cx="3438690" cy="36499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altLang="ru-RU" sz="2500" b="1" i="1"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Кадрлар  қозғалысы</a:t>
            </a:r>
            <a:endParaRPr kumimoji="0" lang="ru-RU" sz="2500" b="0" i="1"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3" name="Таблица 2">
            <a:extLst>
              <a:ext uri="{FF2B5EF4-FFF2-40B4-BE49-F238E27FC236}">
                <a16:creationId xmlns:a16="http://schemas.microsoft.com/office/drawing/2014/main" xmlns="" id="{A65E4B97-6668-436E-AC5F-0CF9D9F2E4FE}"/>
              </a:ext>
            </a:extLst>
          </p:cNvPr>
          <p:cNvGraphicFramePr>
            <a:graphicFrameLocks noGrp="1"/>
          </p:cNvGraphicFramePr>
          <p:nvPr>
            <p:extLst>
              <p:ext uri="{D42A27DB-BD31-4B8C-83A1-F6EECF244321}">
                <p14:modId xmlns:p14="http://schemas.microsoft.com/office/powerpoint/2010/main" xmlns="" val="858454102"/>
              </p:ext>
            </p:extLst>
          </p:nvPr>
        </p:nvGraphicFramePr>
        <p:xfrm>
          <a:off x="357158" y="1285860"/>
          <a:ext cx="8517244" cy="4669165"/>
        </p:xfrm>
        <a:graphic>
          <a:graphicData uri="http://schemas.openxmlformats.org/drawingml/2006/table">
            <a:tbl>
              <a:tblPr firstRow="1" firstCol="1" bandRow="1">
                <a:tableStyleId>{22838BEF-8BB2-4498-84A7-C5851F593DF1}</a:tableStyleId>
              </a:tblPr>
              <a:tblGrid>
                <a:gridCol w="308332">
                  <a:extLst>
                    <a:ext uri="{9D8B030D-6E8A-4147-A177-3AD203B41FA5}">
                      <a16:colId xmlns:a16="http://schemas.microsoft.com/office/drawing/2014/main" xmlns="" val="3498043883"/>
                    </a:ext>
                  </a:extLst>
                </a:gridCol>
                <a:gridCol w="1283494">
                  <a:extLst>
                    <a:ext uri="{9D8B030D-6E8A-4147-A177-3AD203B41FA5}">
                      <a16:colId xmlns:a16="http://schemas.microsoft.com/office/drawing/2014/main" xmlns="" val="2401848003"/>
                    </a:ext>
                  </a:extLst>
                </a:gridCol>
                <a:gridCol w="1143000">
                  <a:extLst>
                    <a:ext uri="{9D8B030D-6E8A-4147-A177-3AD203B41FA5}">
                      <a16:colId xmlns:a16="http://schemas.microsoft.com/office/drawing/2014/main" xmlns="" val="1387087666"/>
                    </a:ext>
                  </a:extLst>
                </a:gridCol>
                <a:gridCol w="1376362">
                  <a:extLst>
                    <a:ext uri="{9D8B030D-6E8A-4147-A177-3AD203B41FA5}">
                      <a16:colId xmlns:a16="http://schemas.microsoft.com/office/drawing/2014/main" xmlns="" val="3361870327"/>
                    </a:ext>
                  </a:extLst>
                </a:gridCol>
                <a:gridCol w="948893">
                  <a:extLst>
                    <a:ext uri="{9D8B030D-6E8A-4147-A177-3AD203B41FA5}">
                      <a16:colId xmlns:a16="http://schemas.microsoft.com/office/drawing/2014/main" xmlns="" val="20004"/>
                    </a:ext>
                  </a:extLst>
                </a:gridCol>
                <a:gridCol w="942109">
                  <a:extLst>
                    <a:ext uri="{9D8B030D-6E8A-4147-A177-3AD203B41FA5}">
                      <a16:colId xmlns:a16="http://schemas.microsoft.com/office/drawing/2014/main" xmlns="" val="20005"/>
                    </a:ext>
                  </a:extLst>
                </a:gridCol>
                <a:gridCol w="1434934">
                  <a:extLst>
                    <a:ext uri="{9D8B030D-6E8A-4147-A177-3AD203B41FA5}">
                      <a16:colId xmlns:a16="http://schemas.microsoft.com/office/drawing/2014/main" xmlns="" val="20006"/>
                    </a:ext>
                  </a:extLst>
                </a:gridCol>
                <a:gridCol w="1080120">
                  <a:extLst>
                    <a:ext uri="{9D8B030D-6E8A-4147-A177-3AD203B41FA5}">
                      <a16:colId xmlns:a16="http://schemas.microsoft.com/office/drawing/2014/main" xmlns="" val="20007"/>
                    </a:ext>
                  </a:extLst>
                </a:gridCol>
              </a:tblGrid>
              <a:tr h="1171878">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Мамандықтардың атауы</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01.01.2022</a:t>
                      </a:r>
                      <a:r>
                        <a:rPr lang="en-US" sz="1200" i="1" baseline="0" dirty="0">
                          <a:solidFill>
                            <a:schemeClr val="tx1"/>
                          </a:solidFill>
                          <a:effectLst/>
                          <a:latin typeface="Times New Roman" panose="02020603050405020304" pitchFamily="18" charset="0"/>
                          <a:cs typeface="Times New Roman" panose="02020603050405020304" pitchFamily="18" charset="0"/>
                        </a:rPr>
                        <a:t> </a:t>
                      </a:r>
                      <a:r>
                        <a:rPr lang="kk-KZ" sz="1200" i="1" baseline="0" dirty="0">
                          <a:solidFill>
                            <a:schemeClr val="tx1"/>
                          </a:solidFill>
                          <a:effectLst/>
                          <a:latin typeface="Times New Roman" panose="02020603050405020304" pitchFamily="18" charset="0"/>
                          <a:cs typeface="Times New Roman" panose="02020603050405020304" pitchFamily="18" charset="0"/>
                        </a:rPr>
                        <a:t>ж.</a:t>
                      </a:r>
                      <a:endParaRPr lang="ru-RU" sz="1200" i="1" baseline="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жұмыскерлердің тізімдік саны</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Қабылданғандар</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Босатылғандар</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01.01.2023ж.</a:t>
                      </a:r>
                      <a:endParaRPr lang="ru-RU" sz="1200" i="1" baseline="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жұмыскерлердің тізімдік саны</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Оның ішінде декреттік демалыстағы жұмыскерлердің саны</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kk-KZ" sz="1200" i="1" baseline="0" dirty="0">
                          <a:solidFill>
                            <a:schemeClr val="tx1"/>
                          </a:solidFill>
                          <a:effectLst/>
                          <a:latin typeface="Times New Roman" panose="02020603050405020304" pitchFamily="18" charset="0"/>
                          <a:cs typeface="Times New Roman" panose="02020603050405020304" pitchFamily="18" charset="0"/>
                        </a:rPr>
                        <a:t>Оның ішінде қосалқы қызметтегі жұмыскерлер саны</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2505868353"/>
                  </a:ext>
                </a:extLst>
              </a:tr>
              <a:tr h="360040">
                <a:tc>
                  <a:txBody>
                    <a:bodyPr/>
                    <a:lstStyle/>
                    <a:p>
                      <a:pPr algn="ct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1</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Дәрігерлер</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120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120</a:t>
                      </a:r>
                      <a:endParaRPr lang="kk-KZ"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11</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11</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110906454"/>
                  </a:ext>
                </a:extLst>
              </a:tr>
              <a:tr h="478435">
                <a:tc>
                  <a:txBody>
                    <a:bodyPr/>
                    <a:lstStyle/>
                    <a:p>
                      <a:pPr algn="ctr">
                        <a:lnSpc>
                          <a:spcPct val="115000"/>
                        </a:lnSpc>
                        <a:spcAft>
                          <a:spcPts val="0"/>
                        </a:spcAft>
                      </a:pPr>
                      <a:r>
                        <a:rPr lang="kk-KZ" sz="1200" i="1" baseline="0">
                          <a:solidFill>
                            <a:schemeClr val="tx1"/>
                          </a:solidFill>
                          <a:effectLst/>
                          <a:latin typeface="Times New Roman" panose="02020603050405020304" pitchFamily="18" charset="0"/>
                          <a:cs typeface="Times New Roman" panose="02020603050405020304" pitchFamily="18" charset="0"/>
                        </a:rPr>
                        <a:t>2</a:t>
                      </a:r>
                      <a:endParaRPr lang="ru-RU" sz="1200" i="1" baseline="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Орта буынды медицина қызметкерлері</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331</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6</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325</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63</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3649571636"/>
                  </a:ext>
                </a:extLst>
              </a:tr>
              <a:tr h="471233">
                <a:tc>
                  <a:txBody>
                    <a:bodyPr/>
                    <a:lstStyle/>
                    <a:p>
                      <a:pPr algn="ctr">
                        <a:lnSpc>
                          <a:spcPct val="115000"/>
                        </a:lnSpc>
                        <a:spcAft>
                          <a:spcPts val="0"/>
                        </a:spcAft>
                      </a:pPr>
                      <a:r>
                        <a:rPr lang="en-US" sz="1200" i="1" baseline="0" dirty="0">
                          <a:solidFill>
                            <a:schemeClr val="tx1"/>
                          </a:solidFill>
                          <a:effectLst/>
                          <a:latin typeface="Times New Roman" panose="02020603050405020304" pitchFamily="18" charset="0"/>
                          <a:cs typeface="Times New Roman" panose="02020603050405020304" pitchFamily="18" charset="0"/>
                        </a:rPr>
                        <a:t>3</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Кіші буынды медицина қызметкерлері</a:t>
                      </a:r>
                      <a:endParaRPr lang="ru-RU" sz="1200" i="1" baseline="0" dirty="0">
                        <a:solidFill>
                          <a:schemeClr val="tx1"/>
                        </a:solidFill>
                        <a:effectLst/>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249</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10</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249</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25</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3568202460"/>
                  </a:ext>
                </a:extLst>
              </a:tr>
              <a:tr h="357167">
                <a:tc>
                  <a:txBody>
                    <a:bodyPr/>
                    <a:lstStyle/>
                    <a:p>
                      <a:pPr algn="ctr">
                        <a:lnSpc>
                          <a:spcPct val="115000"/>
                        </a:lnSpc>
                        <a:spcAft>
                          <a:spcPts val="0"/>
                        </a:spcAft>
                      </a:pPr>
                      <a:r>
                        <a:rPr lang="en-US" sz="1200" i="1" baseline="0" dirty="0">
                          <a:solidFill>
                            <a:schemeClr val="tx1"/>
                          </a:solidFill>
                          <a:effectLst/>
                          <a:latin typeface="Times New Roman" panose="02020603050405020304" pitchFamily="18" charset="0"/>
                          <a:cs typeface="Times New Roman" panose="02020603050405020304" pitchFamily="18" charset="0"/>
                        </a:rPr>
                        <a:t>4</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Басқалар (ӘШБ) </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85</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4</a:t>
                      </a:r>
                    </a:p>
                    <a:p>
                      <a:pPr algn="ctr"/>
                      <a:r>
                        <a:rPr lang="kk-KZ" sz="1400" i="1" dirty="0" smtClean="0">
                          <a:solidFill>
                            <a:schemeClr val="tx1"/>
                          </a:solidFill>
                          <a:latin typeface="Times New Roman" panose="02020603050405020304" pitchFamily="18" charset="0"/>
                          <a:cs typeface="Times New Roman" panose="02020603050405020304" pitchFamily="18" charset="0"/>
                        </a:rPr>
                        <a:t> Сырлаушы</a:t>
                      </a:r>
                      <a:r>
                        <a:rPr lang="kk-KZ" sz="1400" i="1" baseline="0" dirty="0" smtClean="0">
                          <a:solidFill>
                            <a:schemeClr val="tx1"/>
                          </a:solidFill>
                          <a:latin typeface="Times New Roman" panose="02020603050405020304" pitchFamily="18" charset="0"/>
                          <a:cs typeface="Times New Roman" panose="02020603050405020304" pitchFamily="18" charset="0"/>
                        </a:rPr>
                        <a:t>-1 Мамандар бөлімі инспектор-1 Экономист-1 Сантехник-1</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4</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85</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i="1" dirty="0" smtClean="0">
                          <a:solidFill>
                            <a:schemeClr val="tx1"/>
                          </a:solidFill>
                          <a:latin typeface="Times New Roman" panose="02020603050405020304" pitchFamily="18" charset="0"/>
                          <a:cs typeface="Times New Roman" panose="02020603050405020304" pitchFamily="18" charset="0"/>
                        </a:rPr>
                        <a:t>4</a:t>
                      </a: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endParaRPr lang="ru-RU" sz="140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451170095"/>
                  </a:ext>
                </a:extLst>
              </a:tr>
              <a:tr h="291861">
                <a:tc>
                  <a:txBody>
                    <a:bodyPr/>
                    <a:lstStyle/>
                    <a:p>
                      <a:pPr>
                        <a:lnSpc>
                          <a:spcPct val="115000"/>
                        </a:lnSpc>
                        <a:spcAft>
                          <a:spcPts val="0"/>
                        </a:spcAft>
                      </a:pPr>
                      <a:r>
                        <a:rPr lang="kk-KZ" sz="1200" i="1" baseline="0" dirty="0">
                          <a:solidFill>
                            <a:schemeClr val="tx1"/>
                          </a:solidFill>
                          <a:effectLst/>
                          <a:latin typeface="Times New Roman" panose="02020603050405020304" pitchFamily="18" charset="0"/>
                          <a:cs typeface="Times New Roman" panose="02020603050405020304" pitchFamily="18" charset="0"/>
                        </a:rPr>
                        <a:t> </a:t>
                      </a:r>
                      <a:endParaRPr lang="ru-RU" sz="1200" i="1"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860" marR="47860" marT="0" marB="0">
                    <a:solidFill>
                      <a:schemeClr val="bg1"/>
                    </a:solidFill>
                  </a:tcPr>
                </a:tc>
                <a:tc>
                  <a:txBody>
                    <a:bodyPr/>
                    <a:lstStyle/>
                    <a:p>
                      <a:pPr algn="ctr">
                        <a:lnSpc>
                          <a:spcPct val="115000"/>
                        </a:lnSpc>
                        <a:spcAft>
                          <a:spcPts val="0"/>
                        </a:spcAft>
                      </a:pPr>
                      <a:r>
                        <a:rPr lang="kk-KZ" sz="1200" b="1" i="1" baseline="0" dirty="0">
                          <a:solidFill>
                            <a:schemeClr val="tx1"/>
                          </a:solidFill>
                          <a:effectLst/>
                          <a:latin typeface="Times New Roman" panose="02020603050405020304" pitchFamily="18" charset="0"/>
                          <a:cs typeface="Times New Roman" panose="02020603050405020304" pitchFamily="18" charset="0"/>
                        </a:rPr>
                        <a:t> БАРЛЫҒЫ</a:t>
                      </a:r>
                      <a:endParaRPr lang="ru-RU" sz="1200" b="1" i="1" baseline="0" dirty="0">
                        <a:solidFill>
                          <a:schemeClr val="tx1"/>
                        </a:solidFill>
                        <a:effectLst/>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1" i="1" dirty="0" smtClean="0">
                          <a:solidFill>
                            <a:schemeClr val="tx1"/>
                          </a:solidFill>
                          <a:latin typeface="Times New Roman" panose="02020603050405020304" pitchFamily="18" charset="0"/>
                          <a:cs typeface="Times New Roman" panose="02020603050405020304" pitchFamily="18" charset="0"/>
                        </a:rPr>
                        <a:t>785</a:t>
                      </a:r>
                      <a:endParaRPr lang="ru-RU" sz="1400" b="1"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1" i="1" dirty="0" smtClean="0">
                          <a:solidFill>
                            <a:schemeClr val="tx1"/>
                          </a:solidFill>
                          <a:latin typeface="Times New Roman" panose="02020603050405020304" pitchFamily="18" charset="0"/>
                          <a:cs typeface="Times New Roman" panose="02020603050405020304" pitchFamily="18" charset="0"/>
                        </a:rPr>
                        <a:t>14</a:t>
                      </a:r>
                      <a:endParaRPr lang="ru-RU" sz="1400" b="1"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1" i="1" dirty="0" smtClean="0">
                          <a:solidFill>
                            <a:schemeClr val="tx1"/>
                          </a:solidFill>
                          <a:latin typeface="Times New Roman" panose="02020603050405020304" pitchFamily="18" charset="0"/>
                          <a:cs typeface="Times New Roman" panose="02020603050405020304" pitchFamily="18" charset="0"/>
                        </a:rPr>
                        <a:t>30</a:t>
                      </a:r>
                      <a:endParaRPr lang="ru-RU" sz="1400" b="1"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1" i="1" dirty="0" smtClean="0">
                          <a:solidFill>
                            <a:schemeClr val="tx1"/>
                          </a:solidFill>
                          <a:latin typeface="Times New Roman" panose="02020603050405020304" pitchFamily="18" charset="0"/>
                          <a:cs typeface="Times New Roman" panose="02020603050405020304" pitchFamily="18" charset="0"/>
                        </a:rPr>
                        <a:t>779</a:t>
                      </a:r>
                      <a:endParaRPr lang="ru-RU" sz="1400" b="1"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0" i="1" dirty="0" smtClean="0">
                          <a:solidFill>
                            <a:schemeClr val="tx1"/>
                          </a:solidFill>
                          <a:latin typeface="Times New Roman" panose="02020603050405020304" pitchFamily="18" charset="0"/>
                          <a:cs typeface="Times New Roman" panose="02020603050405020304" pitchFamily="18" charset="0"/>
                        </a:rPr>
                        <a:t>103</a:t>
                      </a:r>
                      <a:endParaRPr lang="ru-RU" sz="1400" b="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tc>
                  <a:txBody>
                    <a:bodyPr/>
                    <a:lstStyle/>
                    <a:p>
                      <a:pPr algn="ctr"/>
                      <a:r>
                        <a:rPr lang="kk-KZ" sz="1400" b="0" i="1" dirty="0" smtClean="0">
                          <a:solidFill>
                            <a:schemeClr val="tx1"/>
                          </a:solidFill>
                          <a:latin typeface="Times New Roman" panose="02020603050405020304" pitchFamily="18" charset="0"/>
                          <a:cs typeface="Times New Roman" panose="02020603050405020304" pitchFamily="18" charset="0"/>
                        </a:rPr>
                        <a:t>11</a:t>
                      </a:r>
                      <a:endParaRPr lang="ru-RU" sz="1400" b="0" i="1" dirty="0">
                        <a:solidFill>
                          <a:schemeClr val="tx1"/>
                        </a:solidFill>
                        <a:latin typeface="Times New Roman" panose="02020603050405020304" pitchFamily="18" charset="0"/>
                        <a:cs typeface="Times New Roman" panose="02020603050405020304" pitchFamily="18" charset="0"/>
                      </a:endParaRPr>
                    </a:p>
                  </a:txBody>
                  <a:tcPr marL="47860" marR="47860" marT="0" marB="0">
                    <a:solidFill>
                      <a:schemeClr val="bg1"/>
                    </a:solidFill>
                  </a:tcPr>
                </a:tc>
                <a:extLst>
                  <a:ext uri="{0D108BD9-81ED-4DB2-BD59-A6C34878D82A}">
                    <a16:rowId xmlns:a16="http://schemas.microsoft.com/office/drawing/2014/main" xmlns="" val="184869532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19" y="1071546"/>
          <a:ext cx="8215370" cy="3711174"/>
        </p:xfrm>
        <a:graphic>
          <a:graphicData uri="http://schemas.openxmlformats.org/drawingml/2006/table">
            <a:tbl>
              <a:tblPr/>
              <a:tblGrid>
                <a:gridCol w="2053199"/>
                <a:gridCol w="2054057"/>
                <a:gridCol w="2054057"/>
                <a:gridCol w="2054057"/>
              </a:tblGrid>
              <a:tr h="581709">
                <a:tc>
                  <a:txBody>
                    <a:bodyPr/>
                    <a:lstStyle/>
                    <a:p>
                      <a:pPr algn="ctr">
                        <a:lnSpc>
                          <a:spcPct val="115000"/>
                        </a:lnSpc>
                        <a:spcAft>
                          <a:spcPts val="0"/>
                        </a:spcAft>
                      </a:pP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i="1" dirty="0" err="1" smtClean="0">
                          <a:latin typeface="Times New Roman" pitchFamily="18" charset="0"/>
                          <a:ea typeface="Times New Roman"/>
                          <a:cs typeface="Times New Roman" pitchFamily="18" charset="0"/>
                        </a:rPr>
                        <a:t>Жалпы</a:t>
                      </a:r>
                      <a:r>
                        <a:rPr lang="ru-RU" sz="1800" b="1" i="1" dirty="0" smtClean="0">
                          <a:latin typeface="Times New Roman" pitchFamily="18" charset="0"/>
                          <a:ea typeface="Times New Roman"/>
                          <a:cs typeface="Times New Roman" pitchFamily="18" charset="0"/>
                        </a:rPr>
                        <a:t> </a:t>
                      </a:r>
                      <a:r>
                        <a:rPr lang="ru-RU" sz="1800" b="1" i="1" dirty="0" err="1" smtClean="0">
                          <a:latin typeface="Times New Roman" pitchFamily="18" charset="0"/>
                          <a:ea typeface="Times New Roman"/>
                          <a:cs typeface="Times New Roman" pitchFamily="18" charset="0"/>
                        </a:rPr>
                        <a:t>ауруханаға</a:t>
                      </a:r>
                      <a:r>
                        <a:rPr lang="ru-RU" sz="1800" b="1" i="1" baseline="0" dirty="0" err="1" smtClean="0">
                          <a:latin typeface="Times New Roman" pitchFamily="18" charset="0"/>
                          <a:ea typeface="Times New Roman"/>
                          <a:cs typeface="Times New Roman" pitchFamily="18" charset="0"/>
                        </a:rPr>
                        <a:t> қаралғандар</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i="1" dirty="0" smtClean="0">
                          <a:latin typeface="Times New Roman" pitchFamily="18" charset="0"/>
                          <a:ea typeface="Times New Roman"/>
                          <a:cs typeface="Times New Roman" pitchFamily="18" charset="0"/>
                        </a:rPr>
                        <a:t>Ауруханаға</a:t>
                      </a:r>
                      <a:r>
                        <a:rPr lang="kk-KZ" sz="1800" b="1" i="1" baseline="0" dirty="0" smtClean="0">
                          <a:latin typeface="Times New Roman" pitchFamily="18" charset="0"/>
                          <a:ea typeface="Times New Roman"/>
                          <a:cs typeface="Times New Roman" pitchFamily="18" charset="0"/>
                        </a:rPr>
                        <a:t> жатқызылғандар</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i="1" dirty="0" smtClean="0">
                          <a:latin typeface="Times New Roman" pitchFamily="18" charset="0"/>
                          <a:ea typeface="Times New Roman"/>
                          <a:cs typeface="Times New Roman" pitchFamily="18" charset="0"/>
                        </a:rPr>
                        <a:t>Ауруханадан бастартқандар</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175">
                <a:tc>
                  <a:txBody>
                    <a:bodyPr/>
                    <a:lstStyle/>
                    <a:p>
                      <a:pPr algn="l">
                        <a:lnSpc>
                          <a:spcPct val="115000"/>
                        </a:lnSpc>
                        <a:spcAft>
                          <a:spcPts val="0"/>
                        </a:spcAft>
                      </a:pPr>
                      <a:r>
                        <a:rPr lang="ru-RU" sz="1800" b="1" i="1" dirty="0" smtClean="0">
                          <a:latin typeface="Times New Roman" pitchFamily="18" charset="0"/>
                          <a:ea typeface="Times New Roman"/>
                          <a:cs typeface="Times New Roman" pitchFamily="18" charset="0"/>
                        </a:rPr>
                        <a:t>2018</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1800" b="1" i="1" kern="1200" baseline="0" dirty="0" smtClean="0">
                          <a:solidFill>
                            <a:schemeClr val="tx1"/>
                          </a:solidFill>
                          <a:latin typeface="Times New Roman" pitchFamily="18" charset="0"/>
                          <a:ea typeface="+mn-ea"/>
                          <a:cs typeface="Times New Roman" pitchFamily="18" charset="0"/>
                        </a:rPr>
                        <a:t>           59388	</a:t>
                      </a:r>
                    </a:p>
                    <a:p>
                      <a:pPr algn="ctr">
                        <a:lnSpc>
                          <a:spcPct val="115000"/>
                        </a:lnSpc>
                        <a:spcAft>
                          <a:spcPts val="0"/>
                        </a:spcAft>
                      </a:pP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i="1" kern="1200" baseline="0" dirty="0" smtClean="0">
                          <a:solidFill>
                            <a:schemeClr val="tx1"/>
                          </a:solidFill>
                          <a:latin typeface="Times New Roman" pitchFamily="18" charset="0"/>
                          <a:ea typeface="+mn-ea"/>
                          <a:cs typeface="Times New Roman" pitchFamily="18" charset="0"/>
                        </a:rPr>
                        <a:t>           22732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1800" b="1" i="1" kern="1200" baseline="0" dirty="0" smtClean="0">
                          <a:solidFill>
                            <a:schemeClr val="tx1"/>
                          </a:solidFill>
                          <a:latin typeface="Times New Roman" pitchFamily="18" charset="0"/>
                          <a:ea typeface="+mn-ea"/>
                          <a:cs typeface="Times New Roman" pitchFamily="18" charset="0"/>
                        </a:rPr>
                        <a:t>            36656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ru-RU" sz="1800" b="1" i="1" dirty="0" smtClean="0">
                          <a:latin typeface="Times New Roman" pitchFamily="18" charset="0"/>
                          <a:ea typeface="Times New Roman"/>
                          <a:cs typeface="Times New Roman" pitchFamily="18" charset="0"/>
                        </a:rPr>
                        <a:t>2019</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76700</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27702</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48998</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ru-RU" sz="1800" b="1" i="1" dirty="0" smtClean="0">
                          <a:latin typeface="Times New Roman" pitchFamily="18" charset="0"/>
                          <a:ea typeface="Times New Roman"/>
                          <a:cs typeface="Times New Roman" pitchFamily="18" charset="0"/>
                        </a:rPr>
                        <a:t>2020</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1800" b="1" i="1" kern="1200" baseline="0" dirty="0" smtClean="0">
                          <a:solidFill>
                            <a:schemeClr val="tx1"/>
                          </a:solidFill>
                          <a:latin typeface="Times New Roman" pitchFamily="18" charset="0"/>
                          <a:ea typeface="+mn-ea"/>
                          <a:cs typeface="Times New Roman" pitchFamily="18" charset="0"/>
                        </a:rPr>
                        <a:t>37723</a:t>
                      </a:r>
                      <a:endParaRPr lang="ru-RU" sz="1800" b="1" i="1" dirty="0" smtClean="0">
                        <a:latin typeface="Times New Roman" pitchFamily="18" charset="0"/>
                        <a:ea typeface="Times New Roman"/>
                        <a:cs typeface="Times New Roman" pitchFamily="18" charset="0"/>
                      </a:endParaRPr>
                    </a:p>
                    <a:p>
                      <a:pPr algn="ctr">
                        <a:lnSpc>
                          <a:spcPct val="115000"/>
                        </a:lnSpc>
                        <a:spcAft>
                          <a:spcPts val="0"/>
                        </a:spcAft>
                      </a:pP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16168</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21555</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ru-RU" sz="1800" b="1" i="1" dirty="0" smtClean="0">
                          <a:latin typeface="Times New Roman" pitchFamily="18" charset="0"/>
                          <a:ea typeface="Times New Roman"/>
                          <a:cs typeface="Times New Roman" pitchFamily="18" charset="0"/>
                        </a:rPr>
                        <a:t>2021</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39956</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16838</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27320</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ru-RU" sz="1800" b="1" i="1" dirty="0" smtClean="0">
                          <a:latin typeface="Times New Roman" pitchFamily="18" charset="0"/>
                          <a:ea typeface="Times New Roman"/>
                          <a:cs typeface="Times New Roman" pitchFamily="18" charset="0"/>
                        </a:rPr>
                        <a:t>2022</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52667</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20293</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ru-RU" sz="1800" b="1" i="1" kern="1200" baseline="0" dirty="0" smtClean="0">
                          <a:solidFill>
                            <a:schemeClr val="tx1"/>
                          </a:solidFill>
                          <a:latin typeface="Times New Roman" pitchFamily="18" charset="0"/>
                          <a:ea typeface="+mn-ea"/>
                          <a:cs typeface="Times New Roman" pitchFamily="18" charset="0"/>
                        </a:rPr>
                        <a:t>32374</a:t>
                      </a:r>
                      <a:endParaRPr lang="ru-RU" sz="1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a:extLst>
              <a:ext uri="{FF2B5EF4-FFF2-40B4-BE49-F238E27FC236}">
                <a16:creationId xmlns:a16="http://schemas.microsoft.com/office/drawing/2014/main" xmlns="" id="{7CFD32E5-23EB-4558-A4FE-23E376050D00}"/>
              </a:ext>
            </a:extLst>
          </p:cNvPr>
          <p:cNvSpPr txBox="1">
            <a:spLocks/>
          </p:cNvSpPr>
          <p:nvPr/>
        </p:nvSpPr>
        <p:spPr>
          <a:xfrm>
            <a:off x="1643042" y="285728"/>
            <a:ext cx="5791200" cy="43890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3000" b="1" i="1" u="none" strike="noStrike" kern="1200" cap="none" spc="0" normalizeH="0" baseline="0" noProof="0" smtClean="0">
                <a:ln w="0"/>
                <a:solidFill>
                  <a:schemeClr val="tx1"/>
                </a:solidFill>
                <a:effectLst>
                  <a:outerShdw blurRad="38100" dist="19050" dir="2700000" algn="tl" rotWithShape="0">
                    <a:schemeClr val="dk1">
                      <a:alpha val="40000"/>
                    </a:schemeClr>
                  </a:outerShdw>
                </a:effectLst>
                <a:uLnTx/>
                <a:uFillTx/>
                <a:latin typeface="Times New Roman" pitchFamily="18" charset="0"/>
                <a:ea typeface="+mj-ea"/>
                <a:cs typeface="Times New Roman" pitchFamily="18" charset="0"/>
              </a:rPr>
              <a:t>Сапа</a:t>
            </a:r>
            <a:r>
              <a:rPr kumimoji="0" lang="kk-KZ" sz="3000" b="1" i="1"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 </a:t>
            </a:r>
            <a:r>
              <a:rPr kumimoji="0" lang="kk-KZ" sz="3000" b="1" i="1" u="none" strike="noStrike" kern="1200" cap="none" spc="0" normalizeH="0" baseline="0" noProof="0" smtClean="0">
                <a:ln w="0"/>
                <a:solidFill>
                  <a:schemeClr val="tx1"/>
                </a:solidFill>
                <a:effectLst>
                  <a:outerShdw blurRad="38100" dist="19050" dir="2700000" algn="tl" rotWithShape="0">
                    <a:schemeClr val="dk1">
                      <a:alpha val="40000"/>
                    </a:schemeClr>
                  </a:outerShdw>
                </a:effectLst>
                <a:uLnTx/>
                <a:uFillTx/>
                <a:latin typeface="Times New Roman" pitchFamily="18" charset="0"/>
                <a:ea typeface="+mj-ea"/>
                <a:cs typeface="Times New Roman" pitchFamily="18" charset="0"/>
              </a:rPr>
              <a:t>көрсеткіштері</a:t>
            </a:r>
            <a:endParaRPr kumimoji="0" lang="ru-RU" sz="3000" b="1" i="1"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Таблица 3">
            <a:extLst>
              <a:ext uri="{FF2B5EF4-FFF2-40B4-BE49-F238E27FC236}">
                <a16:creationId xmlns:a16="http://schemas.microsoft.com/office/drawing/2014/main" xmlns="" id="{D46608A1-331E-4B1B-9B0F-52557DA83080}"/>
              </a:ext>
            </a:extLst>
          </p:cNvPr>
          <p:cNvGraphicFramePr>
            <a:graphicFrameLocks noGrp="1"/>
          </p:cNvGraphicFramePr>
          <p:nvPr>
            <p:extLst>
              <p:ext uri="{D42A27DB-BD31-4B8C-83A1-F6EECF244321}">
                <p14:modId xmlns:p14="http://schemas.microsoft.com/office/powerpoint/2010/main" xmlns="" val="2362298259"/>
              </p:ext>
            </p:extLst>
          </p:nvPr>
        </p:nvGraphicFramePr>
        <p:xfrm>
          <a:off x="357158" y="5072074"/>
          <a:ext cx="8305800" cy="1571636"/>
        </p:xfrm>
        <a:graphic>
          <a:graphicData uri="http://schemas.openxmlformats.org/drawingml/2006/table">
            <a:tbl>
              <a:tblPr firstRow="1" firstCol="1" bandRow="1">
                <a:tableStyleId>{5C22544A-7EE6-4342-B048-85BDC9FD1C3A}</a:tableStyleId>
              </a:tblPr>
              <a:tblGrid>
                <a:gridCol w="8305800">
                  <a:extLst>
                    <a:ext uri="{9D8B030D-6E8A-4147-A177-3AD203B41FA5}">
                      <a16:colId xmlns:a16="http://schemas.microsoft.com/office/drawing/2014/main" xmlns="" val="856273322"/>
                    </a:ext>
                  </a:extLst>
                </a:gridCol>
              </a:tblGrid>
              <a:tr h="1571636">
                <a:tc>
                  <a:txBody>
                    <a:bodyPr/>
                    <a:lstStyle/>
                    <a:p>
                      <a:r>
                        <a:rPr lang="ru-RU" sz="1400" b="0" i="1" dirty="0" smtClean="0">
                          <a:solidFill>
                            <a:schemeClr val="tx1"/>
                          </a:solidFill>
                          <a:effectLst/>
                          <a:latin typeface="Times New Roman" panose="02020603050405020304" pitchFamily="18" charset="0"/>
                          <a:cs typeface="Times New Roman" panose="02020603050405020304" pitchFamily="18" charset="0"/>
                        </a:rPr>
                        <a:t>2022 </a:t>
                      </a:r>
                      <a:r>
                        <a:rPr lang="ru-RU" sz="1400" b="0" i="1" dirty="0" err="1">
                          <a:solidFill>
                            <a:schemeClr val="tx1"/>
                          </a:solidFill>
                          <a:effectLst/>
                          <a:latin typeface="Times New Roman" panose="02020603050405020304" pitchFamily="18" charset="0"/>
                          <a:cs typeface="Times New Roman" panose="02020603050405020304" pitchFamily="18" charset="0"/>
                        </a:rPr>
                        <a:t>жылы</a:t>
                      </a:r>
                      <a:r>
                        <a:rPr lang="ru-RU" sz="1400" b="0" i="1" dirty="0">
                          <a:solidFill>
                            <a:schemeClr val="tx1"/>
                          </a:solidFill>
                          <a:effectLst/>
                          <a:latin typeface="Times New Roman" panose="02020603050405020304" pitchFamily="18" charset="0"/>
                          <a:cs typeface="Times New Roman" panose="02020603050405020304" pitchFamily="18" charset="0"/>
                        </a:rPr>
                        <a:t> </a:t>
                      </a:r>
                      <a:r>
                        <a:rPr lang="ru-RU" sz="1400" b="0" i="1" dirty="0" err="1">
                          <a:solidFill>
                            <a:schemeClr val="tx1"/>
                          </a:solidFill>
                          <a:effectLst/>
                          <a:latin typeface="Times New Roman" panose="02020603050405020304" pitchFamily="18" charset="0"/>
                          <a:cs typeface="Times New Roman" panose="02020603050405020304" pitchFamily="18" charset="0"/>
                        </a:rPr>
                        <a:t>аураханаға қаралғандар </a:t>
                      </a:r>
                      <a:r>
                        <a:rPr lang="ru-RU" sz="1400" b="0" i="1" dirty="0" smtClean="0">
                          <a:solidFill>
                            <a:schemeClr val="tx1"/>
                          </a:solidFill>
                          <a:effectLst/>
                          <a:latin typeface="Times New Roman" panose="02020603050405020304" pitchFamily="18" charset="0"/>
                          <a:cs typeface="Times New Roman" panose="02020603050405020304" pitchFamily="18" charset="0"/>
                        </a:rPr>
                        <a:t>52667</a:t>
                      </a:r>
                      <a:endParaRPr lang="ru-RU" sz="1400" b="0" i="1" dirty="0">
                        <a:solidFill>
                          <a:schemeClr val="tx1"/>
                        </a:solidFill>
                        <a:effectLst/>
                        <a:latin typeface="Times New Roman" panose="02020603050405020304" pitchFamily="18" charset="0"/>
                        <a:cs typeface="Times New Roman" panose="02020603050405020304" pitchFamily="18" charset="0"/>
                      </a:endParaRPr>
                    </a:p>
                    <a:p>
                      <a:r>
                        <a:rPr lang="ru-RU" sz="1400" b="0" i="1" dirty="0" err="1" smtClean="0">
                          <a:solidFill>
                            <a:schemeClr val="tx1"/>
                          </a:solidFill>
                          <a:effectLst/>
                          <a:latin typeface="Times New Roman" panose="02020603050405020304" pitchFamily="18" charset="0"/>
                          <a:cs typeface="Times New Roman" panose="02020603050405020304" pitchFamily="18" charset="0"/>
                        </a:rPr>
                        <a:t>Түскен науқастар </a:t>
                      </a:r>
                      <a:r>
                        <a:rPr lang="ru-RU" sz="1400" b="0" i="1" dirty="0" smtClean="0">
                          <a:solidFill>
                            <a:schemeClr val="tx1"/>
                          </a:solidFill>
                          <a:effectLst/>
                          <a:latin typeface="Times New Roman" panose="02020603050405020304" pitchFamily="18" charset="0"/>
                          <a:cs typeface="Times New Roman" panose="02020603050405020304" pitchFamily="18" charset="0"/>
                        </a:rPr>
                        <a:t>20293 Ересектер-4569, Балалар-15564</a:t>
                      </a:r>
                      <a:endParaRPr lang="ru-RU" sz="1400" b="0" i="1" dirty="0">
                        <a:solidFill>
                          <a:schemeClr val="tx1"/>
                        </a:solidFill>
                        <a:effectLst/>
                        <a:latin typeface="Times New Roman" panose="02020603050405020304" pitchFamily="18" charset="0"/>
                        <a:cs typeface="Times New Roman" panose="02020603050405020304" pitchFamily="18" charset="0"/>
                      </a:endParaRPr>
                    </a:p>
                    <a:p>
                      <a:r>
                        <a:rPr lang="ru-RU" sz="1400" b="0" i="1" dirty="0" err="1" smtClean="0">
                          <a:solidFill>
                            <a:schemeClr val="tx1"/>
                          </a:solidFill>
                          <a:effectLst/>
                          <a:latin typeface="Times New Roman" panose="02020603050405020304" pitchFamily="18" charset="0"/>
                          <a:cs typeface="Times New Roman" panose="02020603050405020304" pitchFamily="18" charset="0"/>
                        </a:rPr>
                        <a:t>Төсек жұмысы </a:t>
                      </a:r>
                      <a:r>
                        <a:rPr lang="ru-RU" sz="1400" b="0" i="1" dirty="0" smtClean="0">
                          <a:solidFill>
                            <a:schemeClr val="tx1"/>
                          </a:solidFill>
                          <a:effectLst/>
                          <a:latin typeface="Times New Roman" panose="02020603050405020304" pitchFamily="18" charset="0"/>
                          <a:cs typeface="Times New Roman" panose="02020603050405020304" pitchFamily="18" charset="0"/>
                        </a:rPr>
                        <a:t>– 261 </a:t>
                      </a:r>
                    </a:p>
                    <a:p>
                      <a:r>
                        <a:rPr lang="kk-KZ" sz="1400" b="0" i="1" dirty="0" smtClean="0">
                          <a:solidFill>
                            <a:schemeClr val="tx1"/>
                          </a:solidFill>
                          <a:effectLst/>
                          <a:latin typeface="Times New Roman" panose="02020603050405020304" pitchFamily="18" charset="0"/>
                          <a:cs typeface="Times New Roman" panose="02020603050405020304" pitchFamily="18" charset="0"/>
                        </a:rPr>
                        <a:t>Төсек </a:t>
                      </a:r>
                      <a:r>
                        <a:rPr lang="kk-KZ" sz="1400" b="0" i="1" dirty="0">
                          <a:solidFill>
                            <a:schemeClr val="tx1"/>
                          </a:solidFill>
                          <a:effectLst/>
                          <a:latin typeface="Times New Roman" panose="02020603050405020304" pitchFamily="18" charset="0"/>
                          <a:cs typeface="Times New Roman" panose="02020603050405020304" pitchFamily="18" charset="0"/>
                        </a:rPr>
                        <a:t>айналымы</a:t>
                      </a:r>
                      <a:r>
                        <a:rPr lang="ru-RU" sz="1400" b="0" i="1" dirty="0">
                          <a:solidFill>
                            <a:schemeClr val="tx1"/>
                          </a:solidFill>
                          <a:effectLst/>
                          <a:latin typeface="Times New Roman" panose="02020603050405020304" pitchFamily="18" charset="0"/>
                          <a:cs typeface="Times New Roman" panose="02020603050405020304" pitchFamily="18" charset="0"/>
                        </a:rPr>
                        <a:t> </a:t>
                      </a:r>
                      <a:r>
                        <a:rPr lang="ru-RU" sz="1400" b="0" i="1" dirty="0" smtClean="0">
                          <a:solidFill>
                            <a:schemeClr val="tx1"/>
                          </a:solidFill>
                          <a:effectLst/>
                          <a:latin typeface="Times New Roman" panose="02020603050405020304" pitchFamily="18" charset="0"/>
                          <a:cs typeface="Times New Roman" panose="02020603050405020304" pitchFamily="18" charset="0"/>
                        </a:rPr>
                        <a:t>– 51,2  </a:t>
                      </a:r>
                      <a:endParaRPr lang="ru-RU" sz="1400" b="0" i="1" dirty="0">
                        <a:solidFill>
                          <a:schemeClr val="tx1"/>
                        </a:solidFill>
                        <a:effectLst/>
                        <a:latin typeface="Times New Roman" panose="02020603050405020304" pitchFamily="18" charset="0"/>
                        <a:cs typeface="Times New Roman" panose="02020603050405020304" pitchFamily="18" charset="0"/>
                      </a:endParaRPr>
                    </a:p>
                    <a:p>
                      <a:r>
                        <a:rPr lang="ru-RU" sz="1400" b="0" i="1" dirty="0" err="1">
                          <a:solidFill>
                            <a:schemeClr val="tx1"/>
                          </a:solidFill>
                          <a:effectLst/>
                          <a:latin typeface="Times New Roman" panose="02020603050405020304" pitchFamily="18" charset="0"/>
                          <a:cs typeface="Times New Roman" panose="02020603050405020304" pitchFamily="18" charset="0"/>
                        </a:rPr>
                        <a:t>Емдеудің орташа</a:t>
                      </a:r>
                      <a:r>
                        <a:rPr lang="ru-RU" sz="1400" b="0" i="1" dirty="0">
                          <a:solidFill>
                            <a:schemeClr val="tx1"/>
                          </a:solidFill>
                          <a:effectLst/>
                          <a:latin typeface="Times New Roman" panose="02020603050405020304" pitchFamily="18" charset="0"/>
                          <a:cs typeface="Times New Roman" panose="02020603050405020304" pitchFamily="18" charset="0"/>
                        </a:rPr>
                        <a:t> </a:t>
                      </a:r>
                      <a:r>
                        <a:rPr lang="ru-RU" sz="1400" b="0" i="1" dirty="0" err="1">
                          <a:solidFill>
                            <a:schemeClr val="tx1"/>
                          </a:solidFill>
                          <a:effectLst/>
                          <a:latin typeface="Times New Roman" panose="02020603050405020304" pitchFamily="18" charset="0"/>
                          <a:cs typeface="Times New Roman" panose="02020603050405020304" pitchFamily="18" charset="0"/>
                        </a:rPr>
                        <a:t>ұзақтығы </a:t>
                      </a:r>
                      <a:r>
                        <a:rPr lang="ru-RU" sz="1400" b="0" i="1" dirty="0">
                          <a:solidFill>
                            <a:schemeClr val="tx1"/>
                          </a:solidFill>
                          <a:effectLst/>
                          <a:latin typeface="Times New Roman" panose="02020603050405020304" pitchFamily="18" charset="0"/>
                          <a:cs typeface="Times New Roman" panose="02020603050405020304" pitchFamily="18" charset="0"/>
                        </a:rPr>
                        <a:t>– </a:t>
                      </a:r>
                      <a:r>
                        <a:rPr lang="kk-KZ" sz="1400" b="0" i="1" dirty="0" smtClean="0">
                          <a:solidFill>
                            <a:schemeClr val="tx1"/>
                          </a:solidFill>
                          <a:effectLst/>
                          <a:latin typeface="Times New Roman" panose="02020603050405020304" pitchFamily="18" charset="0"/>
                          <a:cs typeface="Times New Roman" panose="02020603050405020304" pitchFamily="18" charset="0"/>
                        </a:rPr>
                        <a:t>5,1</a:t>
                      </a:r>
                      <a:r>
                        <a:rPr lang="ru-RU" sz="1400" b="0" i="1" dirty="0" smtClean="0">
                          <a:solidFill>
                            <a:schemeClr val="tx1"/>
                          </a:solidFill>
                          <a:effectLst/>
                          <a:latin typeface="Times New Roman" panose="02020603050405020304" pitchFamily="18" charset="0"/>
                          <a:cs typeface="Times New Roman" panose="02020603050405020304" pitchFamily="18" charset="0"/>
                        </a:rPr>
                        <a:t> </a:t>
                      </a:r>
                      <a:endParaRPr lang="ru-RU" sz="1400" b="0" i="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93725394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2976" y="142852"/>
            <a:ext cx="758810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kk-KZ" b="1" i="1" dirty="0" smtClean="0">
                <a:latin typeface="Times New Roman" pitchFamily="18" charset="0"/>
                <a:ea typeface="Calibri" pitchFamily="34" charset="0"/>
                <a:cs typeface="Times New Roman" pitchFamily="18" charset="0"/>
              </a:rPr>
              <a:t>Салыстырмалы сапалық көрсеткіштері 2018</a:t>
            </a:r>
            <a:r>
              <a:rPr lang="en-US" b="1" i="1" dirty="0" smtClean="0">
                <a:latin typeface="Times New Roman" pitchFamily="18" charset="0"/>
                <a:ea typeface="Calibri" pitchFamily="34" charset="0"/>
                <a:cs typeface="Times New Roman" pitchFamily="18" charset="0"/>
              </a:rPr>
              <a:t>-</a:t>
            </a:r>
            <a:r>
              <a:rPr lang="kk-KZ" b="1" i="1" dirty="0" smtClean="0">
                <a:latin typeface="Times New Roman" pitchFamily="18" charset="0"/>
                <a:ea typeface="Calibri" pitchFamily="34" charset="0"/>
                <a:cs typeface="Times New Roman" pitchFamily="18" charset="0"/>
              </a:rPr>
              <a:t>2019</a:t>
            </a:r>
            <a:r>
              <a:rPr lang="en-US" b="1" i="1" dirty="0" smtClean="0">
                <a:latin typeface="Times New Roman" pitchFamily="18" charset="0"/>
                <a:ea typeface="Calibri" pitchFamily="34" charset="0"/>
                <a:cs typeface="Times New Roman" pitchFamily="18" charset="0"/>
              </a:rPr>
              <a:t>-</a:t>
            </a:r>
            <a:r>
              <a:rPr lang="kk-KZ" b="1" i="1" dirty="0" smtClean="0">
                <a:latin typeface="Times New Roman" pitchFamily="18" charset="0"/>
                <a:ea typeface="Calibri" pitchFamily="34" charset="0"/>
                <a:cs typeface="Times New Roman" pitchFamily="18" charset="0"/>
              </a:rPr>
              <a:t>2020</a:t>
            </a:r>
            <a:r>
              <a:rPr lang="en-US" b="1" i="1" dirty="0" smtClean="0">
                <a:latin typeface="Times New Roman" pitchFamily="18" charset="0"/>
                <a:ea typeface="Calibri" pitchFamily="34" charset="0"/>
                <a:cs typeface="Times New Roman" pitchFamily="18" charset="0"/>
              </a:rPr>
              <a:t>-</a:t>
            </a:r>
            <a:r>
              <a:rPr lang="kk-KZ" b="1" i="1" dirty="0" smtClean="0">
                <a:latin typeface="Times New Roman" pitchFamily="18" charset="0"/>
                <a:ea typeface="Calibri" pitchFamily="34" charset="0"/>
                <a:cs typeface="Times New Roman" pitchFamily="18" charset="0"/>
              </a:rPr>
              <a:t>2021</a:t>
            </a:r>
            <a:r>
              <a:rPr lang="en-US" b="1" i="1" dirty="0" smtClean="0">
                <a:latin typeface="Times New Roman" pitchFamily="18" charset="0"/>
                <a:ea typeface="Calibri" pitchFamily="34" charset="0"/>
                <a:cs typeface="Times New Roman" pitchFamily="18" charset="0"/>
              </a:rPr>
              <a:t>-</a:t>
            </a:r>
            <a:r>
              <a:rPr lang="kk-KZ" b="1" i="1" dirty="0" smtClean="0">
                <a:latin typeface="Times New Roman" pitchFamily="18" charset="0"/>
                <a:ea typeface="Calibri" pitchFamily="34" charset="0"/>
                <a:cs typeface="Times New Roman" pitchFamily="18" charset="0"/>
              </a:rPr>
              <a:t>2022ж.ж.</a:t>
            </a:r>
            <a:endParaRPr lang="ru-RU" b="1" i="1"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42842" y="642919"/>
          <a:ext cx="8786876" cy="5857917"/>
        </p:xfrm>
        <a:graphic>
          <a:graphicData uri="http://schemas.openxmlformats.org/drawingml/2006/table">
            <a:tbl>
              <a:tblPr/>
              <a:tblGrid>
                <a:gridCol w="1267008"/>
                <a:gridCol w="487310"/>
                <a:gridCol w="428234"/>
                <a:gridCol w="639097"/>
                <a:gridCol w="720980"/>
                <a:gridCol w="720980"/>
                <a:gridCol w="760109"/>
                <a:gridCol w="495364"/>
                <a:gridCol w="663534"/>
                <a:gridCol w="275744"/>
                <a:gridCol w="363752"/>
                <a:gridCol w="697760"/>
                <a:gridCol w="584772"/>
                <a:gridCol w="682232"/>
              </a:tblGrid>
              <a:tr h="660271">
                <a:tc rowSpan="2">
                  <a:txBody>
                    <a:bodyPr/>
                    <a:lstStyle/>
                    <a:p>
                      <a:pPr algn="ctr">
                        <a:spcAft>
                          <a:spcPts val="0"/>
                        </a:spcAft>
                      </a:pPr>
                      <a:r>
                        <a:rPr lang="ru-RU" sz="1200" b="1" dirty="0" err="1" smtClean="0">
                          <a:solidFill>
                            <a:schemeClr val="tx1"/>
                          </a:solidFill>
                          <a:latin typeface="Times New Roman" pitchFamily="18" charset="0"/>
                          <a:ea typeface="Times New Roman"/>
                          <a:cs typeface="Times New Roman" pitchFamily="18" charset="0"/>
                        </a:rPr>
                        <a:t>Төсек профилі</a:t>
                      </a:r>
                      <a:endParaRPr lang="ru-RU" sz="1200"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ru-RU" sz="1200" b="1" dirty="0" err="1" smtClean="0">
                          <a:solidFill>
                            <a:schemeClr val="tx1"/>
                          </a:solidFill>
                          <a:latin typeface="Times New Roman" pitchFamily="18" charset="0"/>
                          <a:ea typeface="Times New Roman"/>
                          <a:cs typeface="Times New Roman" pitchFamily="18" charset="0"/>
                        </a:rPr>
                        <a:t>жыл</a:t>
                      </a:r>
                      <a:endParaRPr lang="ru-RU" sz="1200" b="1" dirty="0">
                        <a:solidFill>
                          <a:schemeClr val="tx1"/>
                        </a:solidFill>
                        <a:latin typeface="Times New Roman" pitchFamily="18" charset="0"/>
                        <a:ea typeface="Times New Roman"/>
                        <a:cs typeface="Times New Roman" pitchFamily="18" charset="0"/>
                      </a:endParaRPr>
                    </a:p>
                  </a:txBody>
                  <a:tcPr marL="42613" marR="4261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1200" b="1" dirty="0">
                          <a:solidFill>
                            <a:schemeClr val="tx1"/>
                          </a:solidFill>
                          <a:latin typeface="Times New Roman" pitchFamily="18" charset="0"/>
                          <a:ea typeface="Times New Roman"/>
                          <a:cs typeface="Times New Roman" pitchFamily="18" charset="0"/>
                        </a:rPr>
                        <a:t>Н</a:t>
                      </a:r>
                      <a:r>
                        <a:rPr lang="ru-RU" sz="1200" b="1" dirty="0" err="1">
                          <a:solidFill>
                            <a:schemeClr val="tx1"/>
                          </a:solidFill>
                          <a:latin typeface="Times New Roman" pitchFamily="18" charset="0"/>
                          <a:ea typeface="Times New Roman"/>
                          <a:cs typeface="Times New Roman" pitchFamily="18" charset="0"/>
                        </a:rPr>
                        <a:t>ауқастың</a:t>
                      </a:r>
                      <a:r>
                        <a:rPr lang="ru-RU" sz="1200" b="1" dirty="0">
                          <a:solidFill>
                            <a:schemeClr val="tx1"/>
                          </a:solidFill>
                          <a:latin typeface="Times New Roman" pitchFamily="18" charset="0"/>
                          <a:ea typeface="Times New Roman"/>
                          <a:cs typeface="Times New Roman" pitchFamily="18" charset="0"/>
                        </a:rPr>
                        <a:t> </a:t>
                      </a:r>
                      <a:r>
                        <a:rPr lang="kk-KZ" sz="1200" b="1" dirty="0">
                          <a:solidFill>
                            <a:schemeClr val="tx1"/>
                          </a:solidFill>
                          <a:latin typeface="Times New Roman" pitchFamily="18" charset="0"/>
                          <a:ea typeface="Times New Roman"/>
                          <a:cs typeface="Times New Roman" pitchFamily="18" charset="0"/>
                        </a:rPr>
                        <a:t>о</a:t>
                      </a:r>
                      <a:r>
                        <a:rPr lang="ru-RU" sz="1200" b="1" dirty="0">
                          <a:solidFill>
                            <a:schemeClr val="tx1"/>
                          </a:solidFill>
                          <a:latin typeface="Times New Roman" pitchFamily="18" charset="0"/>
                          <a:ea typeface="Times New Roman"/>
                          <a:cs typeface="Times New Roman" pitchFamily="18" charset="0"/>
                        </a:rPr>
                        <a:t>рта</a:t>
                      </a:r>
                      <a:r>
                        <a:rPr lang="kk-KZ" sz="1200" b="1" dirty="0">
                          <a:solidFill>
                            <a:schemeClr val="tx1"/>
                          </a:solidFill>
                          <a:latin typeface="Times New Roman" pitchFamily="18" charset="0"/>
                          <a:ea typeface="Times New Roman"/>
                          <a:cs typeface="Times New Roman" pitchFamily="18" charset="0"/>
                        </a:rPr>
                        <a:t>ша төсек орында өткізу күні </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Төсекайналымы</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Төсек жұмысы</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Түскен науқастар</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Шыққан науқастар</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ru-RU" sz="1200" b="1" dirty="0" err="1" smtClean="0">
                          <a:solidFill>
                            <a:schemeClr val="tx1"/>
                          </a:solidFill>
                          <a:latin typeface="Times New Roman" pitchFamily="18" charset="0"/>
                          <a:ea typeface="Times New Roman"/>
                          <a:cs typeface="Times New Roman" pitchFamily="18" charset="0"/>
                        </a:rPr>
                        <a:t>Қайтыс</a:t>
                      </a:r>
                      <a:r>
                        <a:rPr lang="ru-RU" sz="1200" b="1" dirty="0" smtClean="0">
                          <a:solidFill>
                            <a:schemeClr val="tx1"/>
                          </a:solidFill>
                          <a:latin typeface="Times New Roman" pitchFamily="18" charset="0"/>
                          <a:ea typeface="Times New Roman"/>
                          <a:cs typeface="Times New Roman" pitchFamily="18" charset="0"/>
                        </a:rPr>
                        <a:t> </a:t>
                      </a:r>
                      <a:r>
                        <a:rPr lang="kk-KZ" sz="1200" b="1" dirty="0" smtClean="0">
                          <a:solidFill>
                            <a:schemeClr val="tx1"/>
                          </a:solidFill>
                          <a:latin typeface="Times New Roman" pitchFamily="18" charset="0"/>
                          <a:ea typeface="Times New Roman"/>
                          <a:cs typeface="Times New Roman" pitchFamily="18" charset="0"/>
                        </a:rPr>
                        <a:t>болғандар</a:t>
                      </a:r>
                      <a:endParaRPr lang="ru-RU" sz="1200" b="1" dirty="0">
                        <a:solidFill>
                          <a:schemeClr val="tx1"/>
                        </a:solidFill>
                        <a:latin typeface="Times New Roman" pitchFamily="18" charset="0"/>
                        <a:ea typeface="Calibri"/>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Өткен науқастар</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b="1" dirty="0" err="1">
                          <a:solidFill>
                            <a:schemeClr val="tx1"/>
                          </a:solidFill>
                          <a:latin typeface="Times New Roman" pitchFamily="18" charset="0"/>
                          <a:ea typeface="Times New Roman"/>
                          <a:cs typeface="Times New Roman" pitchFamily="18" charset="0"/>
                        </a:rPr>
                        <a:t>Ауылтұрғындары</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1200" b="1" dirty="0">
                          <a:solidFill>
                            <a:schemeClr val="tx1"/>
                          </a:solidFill>
                          <a:latin typeface="Times New Roman" pitchFamily="18" charset="0"/>
                          <a:ea typeface="Times New Roman"/>
                          <a:cs typeface="Times New Roman" pitchFamily="18" charset="0"/>
                        </a:rPr>
                        <a:t>А</a:t>
                      </a:r>
                      <a:r>
                        <a:rPr lang="ru-RU" sz="1200" b="1" dirty="0" err="1" smtClean="0">
                          <a:solidFill>
                            <a:schemeClr val="tx1"/>
                          </a:solidFill>
                          <a:latin typeface="Times New Roman" pitchFamily="18" charset="0"/>
                          <a:ea typeface="Times New Roman"/>
                          <a:cs typeface="Times New Roman" pitchFamily="18" charset="0"/>
                        </a:rPr>
                        <a:t>уылтұрғындарының </a:t>
                      </a:r>
                      <a:r>
                        <a:rPr lang="ru-RU" sz="1200" b="1" dirty="0" smtClean="0">
                          <a:solidFill>
                            <a:schemeClr val="tx1"/>
                          </a:solidFill>
                          <a:latin typeface="Times New Roman" pitchFamily="18" charset="0"/>
                          <a:ea typeface="Times New Roman"/>
                          <a:cs typeface="Times New Roman" pitchFamily="18" charset="0"/>
                        </a:rPr>
                        <a:t>%</a:t>
                      </a:r>
                      <a:r>
                        <a:rPr lang="kk-KZ" sz="1200" b="1" dirty="0" smtClean="0">
                          <a:solidFill>
                            <a:schemeClr val="tx1"/>
                          </a:solidFill>
                          <a:latin typeface="Times New Roman" pitchFamily="18" charset="0"/>
                          <a:ea typeface="Times New Roman"/>
                          <a:cs typeface="Times New Roman" pitchFamily="18" charset="0"/>
                        </a:rPr>
                        <a:t> </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761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b="1" dirty="0" err="1">
                          <a:solidFill>
                            <a:schemeClr val="tx1"/>
                          </a:solidFill>
                          <a:latin typeface="Times New Roman" pitchFamily="18" charset="0"/>
                          <a:ea typeface="Times New Roman"/>
                          <a:cs typeface="Times New Roman" pitchFamily="18" charset="0"/>
                        </a:rPr>
                        <a:t>барлығы</a:t>
                      </a:r>
                      <a:endParaRPr lang="ru-RU" sz="11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100" b="1" dirty="0" smtClean="0">
                          <a:solidFill>
                            <a:schemeClr val="tx1"/>
                          </a:solidFill>
                          <a:latin typeface="Times New Roman" pitchFamily="18" charset="0"/>
                          <a:ea typeface="Calibri"/>
                          <a:cs typeface="Times New Roman" pitchFamily="18" charset="0"/>
                        </a:rPr>
                        <a:t>Оның</a:t>
                      </a:r>
                      <a:r>
                        <a:rPr lang="kk-KZ" sz="1100" b="1" baseline="0" dirty="0" smtClean="0">
                          <a:solidFill>
                            <a:schemeClr val="tx1"/>
                          </a:solidFill>
                          <a:latin typeface="Times New Roman" pitchFamily="18" charset="0"/>
                          <a:ea typeface="Calibri"/>
                          <a:cs typeface="Times New Roman" pitchFamily="18" charset="0"/>
                        </a:rPr>
                        <a:t> ішінде ауыл тұрғындандары</a:t>
                      </a:r>
                      <a:endParaRPr lang="ru-RU" sz="1100" b="1" dirty="0" smtClean="0">
                        <a:solidFill>
                          <a:schemeClr val="tx1"/>
                        </a:solidFill>
                        <a:latin typeface="Times New Roman" pitchFamily="18" charset="0"/>
                        <a:ea typeface="Calibri"/>
                        <a:cs typeface="Times New Roman" pitchFamily="18" charset="0"/>
                      </a:endParaRPr>
                    </a:p>
                    <a:p>
                      <a:endParaRPr lang="ru-RU" sz="1100" dirty="0"/>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smtClean="0">
                          <a:solidFill>
                            <a:schemeClr val="tx1"/>
                          </a:solidFill>
                          <a:latin typeface="Times New Roman" pitchFamily="18" charset="0"/>
                          <a:ea typeface="Times New Roman"/>
                          <a:cs typeface="Times New Roman" pitchFamily="18" charset="0"/>
                        </a:rPr>
                        <a:t>1 </a:t>
                      </a:r>
                      <a:r>
                        <a:rPr lang="kk-KZ" sz="1200" b="1" dirty="0" smtClean="0">
                          <a:solidFill>
                            <a:schemeClr val="tx1"/>
                          </a:solidFill>
                          <a:latin typeface="Times New Roman" pitchFamily="18" charset="0"/>
                          <a:ea typeface="Times New Roman"/>
                          <a:cs typeface="Times New Roman" pitchFamily="18" charset="0"/>
                        </a:rPr>
                        <a:t>жасқа </a:t>
                      </a:r>
                      <a:r>
                        <a:rPr lang="ru-RU" sz="1200" b="1" dirty="0" err="1" smtClean="0">
                          <a:solidFill>
                            <a:schemeClr val="tx1"/>
                          </a:solidFill>
                          <a:latin typeface="Times New Roman" pitchFamily="18" charset="0"/>
                          <a:ea typeface="Times New Roman"/>
                          <a:cs typeface="Times New Roman" pitchFamily="18" charset="0"/>
                        </a:rPr>
                        <a:t>дейін</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solidFill>
                            <a:schemeClr val="tx1"/>
                          </a:solidFill>
                          <a:latin typeface="Times New Roman" pitchFamily="18" charset="0"/>
                          <a:ea typeface="Times New Roman"/>
                          <a:cs typeface="Times New Roman" pitchFamily="18" charset="0"/>
                        </a:rPr>
                        <a:t>%</a:t>
                      </a:r>
                      <a:endParaRPr lang="ru-RU" sz="1200" b="1" dirty="0">
                        <a:solidFill>
                          <a:schemeClr val="tx1"/>
                        </a:solidFill>
                        <a:latin typeface="Times New Roman" pitchFamily="18" charset="0"/>
                        <a:ea typeface="Calibri"/>
                        <a:cs typeface="Times New Roman" pitchFamily="18" charset="0"/>
                      </a:endParaRPr>
                    </a:p>
                  </a:txBody>
                  <a:tcPr marL="41097" marR="410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r>
              <a:tr h="283871">
                <a:tc rowSpan="5">
                  <a:txBody>
                    <a:bodyPr/>
                    <a:lstStyle/>
                    <a:p>
                      <a:pPr algn="ctr">
                        <a:spcAft>
                          <a:spcPts val="0"/>
                        </a:spcAft>
                      </a:pPr>
                      <a:r>
                        <a:rPr lang="ru-RU" sz="1200" b="1" dirty="0" err="1" smtClean="0">
                          <a:solidFill>
                            <a:schemeClr val="tx1"/>
                          </a:solidFill>
                          <a:latin typeface="Times New Roman" pitchFamily="18" charset="0"/>
                          <a:ea typeface="Times New Roman"/>
                          <a:cs typeface="Times New Roman" pitchFamily="18" charset="0"/>
                        </a:rPr>
                        <a:t>Жұқпалы балалар</a:t>
                      </a:r>
                      <a:endParaRPr lang="ru-RU" sz="1200"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18</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4,9</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88,7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437,6</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16941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16912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31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itchFamily="18" charset="0"/>
                          <a:cs typeface="Times New Roman" pitchFamily="18" charset="0"/>
                        </a:rPr>
                        <a:t>9(29%)</a:t>
                      </a:r>
                      <a:endParaRPr lang="ru-RU" sz="1200" dirty="0" smtClean="0">
                        <a:latin typeface="Times New Roman" pitchFamily="18" charset="0"/>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smtClean="0">
                          <a:solidFill>
                            <a:schemeClr val="tx1"/>
                          </a:solidFill>
                          <a:latin typeface="Times New Roman" pitchFamily="18" charset="0"/>
                          <a:ea typeface="Times New Roman"/>
                          <a:cs typeface="Times New Roman" pitchFamily="18" charset="0"/>
                        </a:rPr>
                        <a:t>9</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0,1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16943</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1208</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7,1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259106">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91,9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536,7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21695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21597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r>
                        <a:rPr lang="kk-KZ" sz="1200" dirty="0" smtClean="0">
                          <a:latin typeface="Times New Roman" pitchFamily="18" charset="0"/>
                          <a:cs typeface="Times New Roman" pitchFamily="18" charset="0"/>
                        </a:rPr>
                        <a:t>6(19%)</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a:solidFill>
                            <a:schemeClr val="tx1"/>
                          </a:solidFill>
                          <a:latin typeface="Times New Roman" pitchFamily="18" charset="0"/>
                          <a:ea typeface="Times New Roman"/>
                          <a:cs typeface="Times New Roman" pitchFamily="18" charset="0"/>
                        </a:rPr>
                        <a:t>21629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1223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5,6</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316807">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36,2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179,3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8441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8513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r>
                        <a:rPr lang="kk-KZ" sz="1200" dirty="0" smtClean="0">
                          <a:latin typeface="Times New Roman" pitchFamily="18" charset="0"/>
                          <a:cs typeface="Times New Roman" pitchFamily="18" charset="0"/>
                        </a:rPr>
                        <a:t>3(20%)</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6</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8528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235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2,7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259106">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40,3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205,0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a:solidFill>
                            <a:schemeClr val="tx1"/>
                          </a:solidFill>
                          <a:latin typeface="Times New Roman" pitchFamily="18" charset="0"/>
                          <a:ea typeface="Times New Roman"/>
                          <a:cs typeface="Times New Roman" pitchFamily="18" charset="0"/>
                        </a:rPr>
                        <a:t>8128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8150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r>
                        <a:rPr lang="kk-KZ" sz="1200" dirty="0" smtClean="0">
                          <a:latin typeface="Times New Roman" pitchFamily="18" charset="0"/>
                          <a:cs typeface="Times New Roman" pitchFamily="18" charset="0"/>
                        </a:rPr>
                        <a:t>1(11%)</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8159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59106">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66,3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314,5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15724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15564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r>
                        <a:rPr lang="kk-KZ" sz="1200" dirty="0" smtClean="0">
                          <a:latin typeface="Times New Roman" pitchFamily="18" charset="0"/>
                          <a:cs typeface="Times New Roman" pitchFamily="18" charset="0"/>
                        </a:rPr>
                        <a:t>0</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smtClean="0">
                          <a:solidFill>
                            <a:schemeClr val="tx1"/>
                          </a:solidFill>
                          <a:latin typeface="Times New Roman" pitchFamily="18" charset="0"/>
                          <a:ea typeface="Times New Roman"/>
                          <a:cs typeface="Times New Roman" pitchFamily="18" charset="0"/>
                        </a:rPr>
                        <a:t>10</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15594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185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r>
              <a:tr h="259106">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1" dirty="0" err="1" smtClean="0">
                          <a:solidFill>
                            <a:schemeClr val="tx1"/>
                          </a:solidFill>
                          <a:latin typeface="Times New Roman" pitchFamily="18" charset="0"/>
                          <a:ea typeface="Times New Roman"/>
                          <a:cs typeface="Times New Roman" pitchFamily="18" charset="0"/>
                        </a:rPr>
                        <a:t>Жұқпалы ересектер</a:t>
                      </a:r>
                      <a:endParaRPr lang="ru-RU" sz="1200" dirty="0" smtClean="0">
                        <a:solidFill>
                          <a:schemeClr val="tx1"/>
                        </a:solidFill>
                        <a:latin typeface="Times New Roman" pitchFamily="18" charset="0"/>
                        <a:ea typeface="Calibri"/>
                        <a:cs typeface="Times New Roman" pitchFamily="18" charset="0"/>
                      </a:endParaRPr>
                    </a:p>
                    <a:p>
                      <a:pPr algn="ctr">
                        <a:spcAft>
                          <a:spcPts val="0"/>
                        </a:spcAft>
                      </a:pPr>
                      <a:endParaRPr lang="ru-RU" sz="1200"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18</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6,5</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35,2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230,7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5791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5799</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r>
                        <a:rPr lang="kk-KZ" sz="1200" dirty="0" smtClean="0">
                          <a:latin typeface="Times New Roman" pitchFamily="18" charset="0"/>
                          <a:cs typeface="Times New Roman" pitchFamily="18" charset="0"/>
                        </a:rPr>
                        <a:t>3(27%)</a:t>
                      </a:r>
                      <a:endParaRPr lang="ru-RU" sz="1200" dirty="0">
                        <a:latin typeface="Times New Roman" pitchFamily="18" charset="0"/>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0,1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5810</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976</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16,7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316807">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36,3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a:solidFill>
                            <a:schemeClr val="tx1"/>
                          </a:solidFill>
                          <a:latin typeface="Times New Roman" pitchFamily="18" charset="0"/>
                          <a:ea typeface="Times New Roman"/>
                          <a:cs typeface="Times New Roman" pitchFamily="18" charset="0"/>
                        </a:rPr>
                        <a:t>197,2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6007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5972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r>
                        <a:rPr lang="kk-KZ" sz="1200" dirty="0" smtClean="0">
                          <a:latin typeface="Times New Roman" pitchFamily="18" charset="0"/>
                          <a:cs typeface="Times New Roman" pitchFamily="18" charset="0"/>
                        </a:rPr>
                        <a:t>3(17%)</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5989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470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7,8</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259106">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25,8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191,7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7727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7475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369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r>
                        <a:rPr lang="kk-KZ" sz="1200" dirty="0" smtClean="0">
                          <a:latin typeface="Times New Roman" pitchFamily="18" charset="0"/>
                          <a:cs typeface="Times New Roman" pitchFamily="18" charset="0"/>
                        </a:rPr>
                        <a:t>22(6%)</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7844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436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5,5</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282382">
                <a:tc vMerge="1">
                  <a:txBody>
                    <a:bodyPr/>
                    <a:lstStyle/>
                    <a:p>
                      <a:endParaRPr lang="ru-RU" dirty="0"/>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9,6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24,4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212,6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8710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a:solidFill>
                            <a:schemeClr val="tx1"/>
                          </a:solidFill>
                          <a:latin typeface="Times New Roman" pitchFamily="18" charset="0"/>
                          <a:ea typeface="Times New Roman"/>
                          <a:cs typeface="Times New Roman" pitchFamily="18" charset="0"/>
                        </a:rPr>
                        <a:t>7885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868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r>
                        <a:rPr lang="kk-KZ" sz="1200" dirty="0" smtClean="0">
                          <a:latin typeface="Times New Roman" pitchFamily="18" charset="0"/>
                          <a:cs typeface="Times New Roman" pitchFamily="18" charset="0"/>
                        </a:rPr>
                        <a:t>81(9%)</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9,9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8753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745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8,5</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59106">
                <a:tc vMerge="1">
                  <a:txBody>
                    <a:bodyPr/>
                    <a:lstStyle/>
                    <a:p>
                      <a:endParaRPr lang="ru-RU"/>
                    </a:p>
                  </a:txBody>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a:solidFill>
                            <a:schemeClr val="tx1"/>
                          </a:solidFill>
                          <a:latin typeface="Times New Roman" pitchFamily="18" charset="0"/>
                          <a:ea typeface="Times New Roman"/>
                          <a:cs typeface="Times New Roman" pitchFamily="18" charset="0"/>
                        </a:rPr>
                        <a:t>6,4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28,7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180,8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4569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4446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103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r>
                        <a:rPr lang="kk-KZ" sz="1200" dirty="0" smtClean="0">
                          <a:latin typeface="Times New Roman" pitchFamily="18" charset="0"/>
                          <a:cs typeface="Times New Roman" pitchFamily="18" charset="0"/>
                        </a:rPr>
                        <a:t>4(4%)</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4549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269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5,9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r>
              <a:tr h="259106">
                <a:tc rowSpan="5">
                  <a:txBody>
                    <a:bodyPr/>
                    <a:lstStyle/>
                    <a:p>
                      <a:pPr algn="ctr">
                        <a:spcAft>
                          <a:spcPts val="0"/>
                        </a:spcAft>
                      </a:pPr>
                      <a:r>
                        <a:rPr lang="kk-KZ" sz="1200" b="1" dirty="0" smtClean="0">
                          <a:solidFill>
                            <a:schemeClr val="tx1"/>
                          </a:solidFill>
                          <a:latin typeface="Times New Roman" pitchFamily="18" charset="0"/>
                          <a:ea typeface="Times New Roman"/>
                          <a:cs typeface="Times New Roman" pitchFamily="18" charset="0"/>
                        </a:rPr>
                        <a:t>Барлығы</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18</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5,3</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63,9</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341,7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22732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22711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42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r>
                        <a:rPr lang="kk-KZ" sz="1200" dirty="0" smtClean="0">
                          <a:latin typeface="Times New Roman" pitchFamily="18" charset="0"/>
                          <a:cs typeface="Times New Roman" pitchFamily="18" charset="0"/>
                        </a:rPr>
                        <a:t>12(28%)</a:t>
                      </a:r>
                      <a:endParaRPr lang="ru-RU" sz="1200" dirty="0">
                        <a:latin typeface="Times New Roman" pitchFamily="18" charset="0"/>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smtClean="0">
                          <a:solidFill>
                            <a:schemeClr val="tx1"/>
                          </a:solidFill>
                          <a:latin typeface="Times New Roman" pitchFamily="18" charset="0"/>
                          <a:ea typeface="Times New Roman"/>
                          <a:cs typeface="Times New Roman" pitchFamily="18" charset="0"/>
                        </a:rPr>
                        <a:t>9</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0,1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22753</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kk-KZ" sz="1200" b="1" dirty="0">
                          <a:solidFill>
                            <a:schemeClr val="tx1"/>
                          </a:solidFill>
                          <a:latin typeface="Times New Roman" pitchFamily="18" charset="0"/>
                          <a:ea typeface="Times New Roman"/>
                          <a:cs typeface="Times New Roman" pitchFamily="18" charset="0"/>
                        </a:rPr>
                        <a:t>2184</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9,5</a:t>
                      </a:r>
                      <a:endParaRPr lang="ru-RU" sz="1200" b="1" dirty="0">
                        <a:solidFill>
                          <a:schemeClr val="tx1"/>
                        </a:solidFill>
                        <a:latin typeface="Times New Roman" pitchFamily="18" charset="0"/>
                        <a:ea typeface="Times New Roman"/>
                        <a:cs typeface="Times New Roman" pitchFamily="18" charset="0"/>
                      </a:endParaRPr>
                    </a:p>
                  </a:txBody>
                  <a:tcPr marL="42613" marR="4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259106">
                <a:tc vMerge="1">
                  <a:txBody>
                    <a:bodyPr/>
                    <a:lstStyle/>
                    <a:p>
                      <a:pPr algn="ctr">
                        <a:spcAft>
                          <a:spcPts val="0"/>
                        </a:spcAft>
                      </a:pPr>
                      <a:endParaRPr lang="ru-RU" sz="1200" dirty="0">
                        <a:latin typeface="Times New Roman"/>
                        <a:ea typeface="Times New Roman"/>
                        <a:cs typeface="Times New Roman"/>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76,7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381,1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27702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27569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r>
                        <a:rPr lang="kk-KZ" sz="1200" dirty="0" smtClean="0">
                          <a:latin typeface="Times New Roman" pitchFamily="18" charset="0"/>
                          <a:cs typeface="Times New Roman" pitchFamily="18" charset="0"/>
                        </a:rPr>
                        <a:t>9(18%)</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17</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27618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1693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6,1</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259106">
                <a:tc vMerge="1">
                  <a:txBody>
                    <a:bodyPr/>
                    <a:lstStyle/>
                    <a:p>
                      <a:pPr algn="ctr">
                        <a:spcAft>
                          <a:spcPts val="0"/>
                        </a:spcAft>
                      </a:pPr>
                      <a:endParaRPr lang="ru-RU" sz="1200" dirty="0">
                        <a:latin typeface="Times New Roman"/>
                        <a:ea typeface="Times New Roman"/>
                        <a:cs typeface="Times New Roman"/>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6,2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30,3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186,3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16168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15988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384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r>
                        <a:rPr lang="kk-KZ" sz="1200" dirty="0" smtClean="0">
                          <a:latin typeface="Times New Roman" pitchFamily="18" charset="0"/>
                          <a:cs typeface="Times New Roman" pitchFamily="18" charset="0"/>
                        </a:rPr>
                        <a:t>25(6%)</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6</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16372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671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4,0</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259106">
                <a:tc vMerge="1">
                  <a:txBody>
                    <a:bodyPr/>
                    <a:lstStyle/>
                    <a:p>
                      <a:pPr algn="ctr">
                        <a:spcAft>
                          <a:spcPts val="0"/>
                        </a:spcAft>
                      </a:pPr>
                      <a:endParaRPr lang="ru-RU" sz="1200" dirty="0">
                        <a:latin typeface="Times New Roman"/>
                        <a:ea typeface="Times New Roman"/>
                        <a:cs typeface="Times New Roman"/>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7,3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30,2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209,9</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16838</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16035</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877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r>
                        <a:rPr lang="kk-KZ" sz="1200" dirty="0" smtClean="0">
                          <a:latin typeface="Times New Roman" pitchFamily="18" charset="0"/>
                          <a:cs typeface="Times New Roman" pitchFamily="18" charset="0"/>
                        </a:rPr>
                        <a:t>82(9%)</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16912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846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5,0</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59106">
                <a:tc vMerge="1">
                  <a:txBody>
                    <a:bodyPr/>
                    <a:lstStyle/>
                    <a:p>
                      <a:pPr algn="ctr">
                        <a:spcAft>
                          <a:spcPts val="0"/>
                        </a:spcAft>
                      </a:pPr>
                      <a:endParaRPr lang="ru-RU" sz="1200" dirty="0">
                        <a:latin typeface="Times New Roman"/>
                        <a:ea typeface="Times New Roman"/>
                        <a:cs typeface="Times New Roman"/>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5,1</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51,2</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260,7</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20293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20010</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133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r>
                        <a:rPr lang="kk-KZ" sz="1200" dirty="0" smtClean="0">
                          <a:latin typeface="Times New Roman" pitchFamily="18" charset="0"/>
                          <a:cs typeface="Times New Roman" pitchFamily="18" charset="0"/>
                        </a:rPr>
                        <a:t>4(3%)</a:t>
                      </a:r>
                      <a:endParaRPr lang="ru-RU" sz="1200" dirty="0">
                        <a:latin typeface="Times New Roman" pitchFamily="18" charset="0"/>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10</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0,6</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20143</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a:solidFill>
                            <a:schemeClr val="tx1"/>
                          </a:solidFill>
                          <a:latin typeface="Times New Roman" pitchFamily="18" charset="0"/>
                          <a:ea typeface="Times New Roman"/>
                          <a:cs typeface="Times New Roman" pitchFamily="18" charset="0"/>
                        </a:rPr>
                        <a:t>454</a:t>
                      </a: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algn="ctr">
                        <a:spcAft>
                          <a:spcPts val="0"/>
                        </a:spcAft>
                      </a:pPr>
                      <a:r>
                        <a:rPr lang="ru-RU" sz="1200" b="1" dirty="0" smtClean="0">
                          <a:solidFill>
                            <a:schemeClr val="tx1"/>
                          </a:solidFill>
                          <a:latin typeface="Times New Roman" pitchFamily="18" charset="0"/>
                          <a:ea typeface="Times New Roman"/>
                          <a:cs typeface="Times New Roman" pitchFamily="18" charset="0"/>
                        </a:rPr>
                        <a:t>2,2</a:t>
                      </a:r>
                      <a:endParaRPr lang="ru-RU" sz="1200" b="1" dirty="0">
                        <a:solidFill>
                          <a:schemeClr val="tx1"/>
                        </a:solidFill>
                        <a:latin typeface="Times New Roman" pitchFamily="18" charset="0"/>
                        <a:ea typeface="Times New Roman"/>
                        <a:cs typeface="Times New Roman" pitchFamily="18" charset="0"/>
                      </a:endParaRPr>
                    </a:p>
                  </a:txBody>
                  <a:tcPr marL="42613" marR="42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p:nvPr/>
        </p:nvGraphicFramePr>
        <p:xfrm>
          <a:off x="214282" y="714356"/>
          <a:ext cx="8786874" cy="5715040"/>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285852" y="21429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Жұқпалы балалар</a:t>
            </a:r>
            <a:endParaRPr lang="ru-RU" sz="25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21429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Жұқпалы Ересектер</a:t>
            </a:r>
            <a:endParaRPr lang="ru-RU" sz="2500" i="1" dirty="0"/>
          </a:p>
        </p:txBody>
      </p:sp>
      <p:graphicFrame>
        <p:nvGraphicFramePr>
          <p:cNvPr id="3" name="Диаграмма 2"/>
          <p:cNvGraphicFramePr/>
          <p:nvPr/>
        </p:nvGraphicFramePr>
        <p:xfrm>
          <a:off x="214282" y="714356"/>
          <a:ext cx="8786874"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21429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Барлығы</a:t>
            </a:r>
            <a:endParaRPr lang="ru-RU" sz="2500" i="1" dirty="0"/>
          </a:p>
        </p:txBody>
      </p:sp>
      <p:graphicFrame>
        <p:nvGraphicFramePr>
          <p:cNvPr id="3" name="Диаграмма 2"/>
          <p:cNvGraphicFramePr/>
          <p:nvPr/>
        </p:nvGraphicFramePr>
        <p:xfrm>
          <a:off x="214282" y="714356"/>
          <a:ext cx="8786874"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8596" y="228600"/>
            <a:ext cx="8382000" cy="2230636"/>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fontAlgn="base">
              <a:spcBef>
                <a:spcPct val="0"/>
              </a:spcBef>
              <a:spcAft>
                <a:spcPct val="0"/>
              </a:spcAft>
            </a:pPr>
            <a:r>
              <a:rPr lang="kk-KZ" sz="1400" i="1" dirty="0" smtClean="0">
                <a:latin typeface="Times New Roman" pitchFamily="18" charset="0"/>
                <a:ea typeface="Calibri" pitchFamily="34" charset="0"/>
                <a:cs typeface="Times New Roman" pitchFamily="18" charset="0"/>
              </a:rPr>
              <a:t>                                               </a:t>
            </a:r>
            <a:r>
              <a:rPr lang="kk-KZ" sz="2500" b="1" i="1" dirty="0" smtClean="0">
                <a:latin typeface="Times New Roman" pitchFamily="18" charset="0"/>
                <a:ea typeface="Calibri" pitchFamily="34" charset="0"/>
                <a:cs typeface="Times New Roman" pitchFamily="18" charset="0"/>
              </a:rPr>
              <a:t>Қабылдау бөлімінің жұмысы</a:t>
            </a:r>
          </a:p>
          <a:p>
            <a:pPr fontAlgn="base">
              <a:spcBef>
                <a:spcPct val="0"/>
              </a:spcBef>
              <a:spcAft>
                <a:spcPct val="0"/>
              </a:spcAft>
            </a:pPr>
            <a:r>
              <a:rPr lang="kk-KZ" sz="1400" i="1" dirty="0" smtClean="0">
                <a:latin typeface="Times New Roman" pitchFamily="18" charset="0"/>
                <a:ea typeface="Calibri" pitchFamily="34" charset="0"/>
                <a:cs typeface="Times New Roman" pitchFamily="18" charset="0"/>
              </a:rPr>
              <a:t>2022 жылдың  12 айында қабылдау бөліміне барлығы-</a:t>
            </a:r>
            <a:r>
              <a:rPr lang="kk-KZ" sz="1400" i="1" dirty="0" smtClean="0">
                <a:latin typeface="Times New Roman" pitchFamily="18" charset="0"/>
                <a:ea typeface="Calibri"/>
                <a:cs typeface="Times New Roman" pitchFamily="18" charset="0"/>
              </a:rPr>
              <a:t>52667</a:t>
            </a:r>
            <a:r>
              <a:rPr lang="kk-KZ" sz="1400" i="1" dirty="0" smtClean="0">
                <a:latin typeface="Times New Roman" pitchFamily="18" charset="0"/>
                <a:ea typeface="Calibri" pitchFamily="34" charset="0"/>
                <a:cs typeface="Times New Roman" pitchFamily="18" charset="0"/>
              </a:rPr>
              <a:t> науқас қаралып, оның ішінде:</a:t>
            </a:r>
            <a:r>
              <a:rPr lang="kk-KZ" sz="1400" i="1" dirty="0" smtClean="0">
                <a:latin typeface="Times New Roman" pitchFamily="18" charset="0"/>
                <a:ea typeface="Calibri"/>
                <a:cs typeface="Times New Roman" pitchFamily="18" charset="0"/>
              </a:rPr>
              <a:t>20293</a:t>
            </a:r>
            <a:r>
              <a:rPr lang="ru-RU" sz="1400" i="1" dirty="0" smtClean="0">
                <a:latin typeface="Times New Roman" pitchFamily="18" charset="0"/>
                <a:ea typeface="Calibri"/>
                <a:cs typeface="Times New Roman" pitchFamily="18" charset="0"/>
              </a:rPr>
              <a:t>-</a:t>
            </a:r>
            <a:r>
              <a:rPr lang="ru-RU" sz="1400" i="1" dirty="0" err="1" smtClean="0">
                <a:latin typeface="Times New Roman" pitchFamily="18" charset="0"/>
                <a:ea typeface="Calibri"/>
                <a:cs typeface="Times New Roman" pitchFamily="18" charset="0"/>
              </a:rPr>
              <a:t>ші</a:t>
            </a:r>
            <a:r>
              <a:rPr lang="kk-KZ" sz="1400" i="1" dirty="0" smtClean="0">
                <a:latin typeface="Times New Roman" pitchFamily="18" charset="0"/>
                <a:ea typeface="Calibri" pitchFamily="34" charset="0"/>
                <a:cs typeface="Times New Roman" pitchFamily="18" charset="0"/>
              </a:rPr>
              <a:t> стационарлық емдеуге жатқызылып </a:t>
            </a:r>
            <a:r>
              <a:rPr lang="kk-KZ" sz="1400" b="1" i="1" dirty="0" smtClean="0">
                <a:latin typeface="Times New Roman" pitchFamily="18" charset="0"/>
                <a:ea typeface="Calibri" pitchFamily="34" charset="0"/>
                <a:cs typeface="Times New Roman" pitchFamily="18" charset="0"/>
              </a:rPr>
              <a:t>(39%), </a:t>
            </a:r>
            <a:r>
              <a:rPr lang="en-US" sz="1400" b="1" i="1" dirty="0" smtClean="0">
                <a:latin typeface="Times New Roman" pitchFamily="18" charset="0"/>
                <a:ea typeface="Calibri" pitchFamily="34" charset="0"/>
                <a:cs typeface="Times New Roman" pitchFamily="18" charset="0"/>
              </a:rPr>
              <a:t>3</a:t>
            </a:r>
            <a:r>
              <a:rPr lang="kk-KZ" sz="1400" b="1" i="1" dirty="0" smtClean="0">
                <a:latin typeface="Times New Roman" pitchFamily="18" charset="0"/>
                <a:ea typeface="Calibri" pitchFamily="34" charset="0"/>
                <a:cs typeface="Times New Roman" pitchFamily="18" charset="0"/>
              </a:rPr>
              <a:t>2374</a:t>
            </a:r>
            <a:r>
              <a:rPr lang="en-US" sz="1400" b="1" i="1" dirty="0" smtClean="0">
                <a:latin typeface="Times New Roman" pitchFamily="18" charset="0"/>
                <a:ea typeface="Calibri" pitchFamily="34" charset="0"/>
                <a:cs typeface="Times New Roman" pitchFamily="18" charset="0"/>
              </a:rPr>
              <a:t> </a:t>
            </a:r>
            <a:r>
              <a:rPr lang="kk-KZ" sz="1400" i="1" dirty="0" smtClean="0">
                <a:latin typeface="Times New Roman" pitchFamily="18" charset="0"/>
                <a:ea typeface="Calibri" pitchFamily="34" charset="0"/>
                <a:cs typeface="Times New Roman" pitchFamily="18" charset="0"/>
              </a:rPr>
              <a:t>науқас  кеңес алған және басқа ауруханаға жолданған ол </a:t>
            </a:r>
            <a:r>
              <a:rPr lang="kk-KZ" sz="1400" b="1" i="1" dirty="0" smtClean="0">
                <a:latin typeface="Times New Roman" pitchFamily="18" charset="0"/>
                <a:ea typeface="Calibri" pitchFamily="34" charset="0"/>
                <a:cs typeface="Times New Roman" pitchFamily="18" charset="0"/>
              </a:rPr>
              <a:t>61%</a:t>
            </a:r>
            <a:r>
              <a:rPr lang="kk-KZ" sz="1400" i="1" dirty="0" smtClean="0">
                <a:latin typeface="Times New Roman" pitchFamily="18" charset="0"/>
                <a:ea typeface="Calibri" pitchFamily="34" charset="0"/>
                <a:cs typeface="Times New Roman" pitchFamily="18" charset="0"/>
              </a:rPr>
              <a:t> құрайды</a:t>
            </a:r>
            <a:r>
              <a:rPr lang="kk-KZ" sz="1400" dirty="0" smtClean="0">
                <a:latin typeface="Times New Roman" pitchFamily="18" charset="0"/>
                <a:ea typeface="Calibri" pitchFamily="34" charset="0"/>
                <a:cs typeface="Times New Roman" pitchFamily="18" charset="0"/>
              </a:rPr>
              <a:t>.</a:t>
            </a:r>
          </a:p>
          <a:p>
            <a:pPr fontAlgn="base">
              <a:spcBef>
                <a:spcPct val="0"/>
              </a:spcBef>
              <a:spcAft>
                <a:spcPct val="0"/>
              </a:spcAft>
            </a:pPr>
            <a:r>
              <a:rPr lang="kk-KZ" sz="1400" i="1" dirty="0" smtClean="0">
                <a:latin typeface="Times New Roman" pitchFamily="18" charset="0"/>
                <a:ea typeface="Calibri" pitchFamily="34" charset="0"/>
                <a:cs typeface="Times New Roman" pitchFamily="18" charset="0"/>
              </a:rPr>
              <a:t>COVID-19  диагнозымен 1290 науқас стационарлық ем қабылған, оның ішінде КВИ1-1082, КВИ2-</a:t>
            </a:r>
            <a:r>
              <a:rPr lang="en-US" sz="1400" i="1" dirty="0" smtClean="0">
                <a:latin typeface="Times New Roman" pitchFamily="18" charset="0"/>
                <a:ea typeface="Calibri" pitchFamily="34" charset="0"/>
                <a:cs typeface="Times New Roman" pitchFamily="18" charset="0"/>
              </a:rPr>
              <a:t>20</a:t>
            </a:r>
            <a:r>
              <a:rPr lang="kk-KZ" sz="1400" i="1" dirty="0" smtClean="0">
                <a:latin typeface="Times New Roman" pitchFamily="18" charset="0"/>
                <a:ea typeface="Calibri" pitchFamily="34" charset="0"/>
                <a:cs typeface="Times New Roman" pitchFamily="18" charset="0"/>
              </a:rPr>
              <a:t>8.</a:t>
            </a:r>
            <a:endParaRPr lang="kk-KZ" sz="1400" i="1" dirty="0" smtClean="0">
              <a:latin typeface="Times New Roman" pitchFamily="18" charset="0"/>
              <a:cs typeface="Times New Roman" pitchFamily="18" charset="0"/>
            </a:endParaRPr>
          </a:p>
          <a:p>
            <a:pPr lvl="0" eaLnBrk="0" fontAlgn="base" hangingPunct="0">
              <a:spcBef>
                <a:spcPct val="0"/>
              </a:spcBef>
              <a:spcAft>
                <a:spcPct val="0"/>
              </a:spcAft>
            </a:pPr>
            <a:r>
              <a:rPr lang="kk-KZ" sz="1400" i="1" dirty="0" smtClean="0">
                <a:latin typeface="Times New Roman" pitchFamily="18" charset="0"/>
                <a:ea typeface="Calibri" pitchFamily="34" charset="0"/>
                <a:cs typeface="Times New Roman" pitchFamily="18" charset="0"/>
              </a:rPr>
              <a:t>2022 жылдың 12 айында COVID-19 расталған жағдай-3</a:t>
            </a:r>
            <a:r>
              <a:rPr lang="en-US" sz="1400" i="1" dirty="0" smtClean="0">
                <a:latin typeface="Times New Roman" pitchFamily="18" charset="0"/>
                <a:ea typeface="Calibri" pitchFamily="34" charset="0"/>
                <a:cs typeface="Times New Roman" pitchFamily="18" charset="0"/>
              </a:rPr>
              <a:t>22</a:t>
            </a:r>
            <a:r>
              <a:rPr lang="kk-KZ" sz="1400" i="1" dirty="0" smtClean="0">
                <a:latin typeface="Times New Roman" pitchFamily="18" charset="0"/>
                <a:ea typeface="Calibri" pitchFamily="34" charset="0"/>
                <a:cs typeface="Times New Roman" pitchFamily="18" charset="0"/>
              </a:rPr>
              <a:t>, COVID-19 ассоцияланған пневмониямен-39, барлығы – </a:t>
            </a:r>
            <a:r>
              <a:rPr lang="en-US" sz="1400" i="1" dirty="0" smtClean="0">
                <a:latin typeface="Times New Roman" pitchFamily="18" charset="0"/>
                <a:ea typeface="Calibri" pitchFamily="34" charset="0"/>
                <a:cs typeface="Times New Roman" pitchFamily="18" charset="0"/>
              </a:rPr>
              <a:t>3</a:t>
            </a:r>
            <a:r>
              <a:rPr lang="kk-KZ" sz="1400" i="1" dirty="0" smtClean="0">
                <a:latin typeface="Times New Roman" pitchFamily="18" charset="0"/>
                <a:ea typeface="Calibri" pitchFamily="34" charset="0"/>
                <a:cs typeface="Times New Roman" pitchFamily="18" charset="0"/>
              </a:rPr>
              <a:t>6</a:t>
            </a:r>
            <a:r>
              <a:rPr lang="en-US" sz="1400" i="1" dirty="0" smtClean="0">
                <a:latin typeface="Times New Roman" pitchFamily="18" charset="0"/>
                <a:ea typeface="Calibri" pitchFamily="34" charset="0"/>
                <a:cs typeface="Times New Roman" pitchFamily="18" charset="0"/>
              </a:rPr>
              <a:t>1</a:t>
            </a:r>
            <a:r>
              <a:rPr lang="kk-KZ" sz="1400" i="1" dirty="0" smtClean="0">
                <a:latin typeface="Times New Roman" pitchFamily="18" charset="0"/>
                <a:ea typeface="Calibri" pitchFamily="34" charset="0"/>
                <a:cs typeface="Times New Roman" pitchFamily="18" charset="0"/>
              </a:rPr>
              <a:t> жүкті әйел ем қабылдап жазылып шыққан. Оның ішінде 3 әйел босанып, 4-әйел кесер тілігімен ота жасалды.</a:t>
            </a:r>
            <a:endParaRPr lang="ru-RU" sz="1400" i="1"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42841" y="2428871"/>
          <a:ext cx="8858314" cy="4214837"/>
        </p:xfrm>
        <a:graphic>
          <a:graphicData uri="http://schemas.openxmlformats.org/drawingml/2006/table">
            <a:tbl>
              <a:tblPr/>
              <a:tblGrid>
                <a:gridCol w="1815229"/>
                <a:gridCol w="2904365"/>
                <a:gridCol w="943919"/>
                <a:gridCol w="943919"/>
                <a:gridCol w="798700"/>
                <a:gridCol w="819444"/>
                <a:gridCol w="632738"/>
              </a:tblGrid>
              <a:tr h="266158">
                <a:tc rowSpan="2" gridSpan="2">
                  <a:txBody>
                    <a:bodyPr/>
                    <a:lstStyle/>
                    <a:p>
                      <a:pPr algn="ctr" fontAlgn="t"/>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rowSpan="2" hMerge="1">
                  <a:txBody>
                    <a:bodyPr/>
                    <a:lstStyle/>
                    <a:p>
                      <a:endParaRPr lang="ru-RU"/>
                    </a:p>
                  </a:txBody>
                  <a:tcPr/>
                </a:tc>
                <a:tc gridSpan="5">
                  <a:txBody>
                    <a:bodyPr/>
                    <a:lstStyle/>
                    <a:p>
                      <a:pPr algn="ctr" rtl="0" fontAlgn="t"/>
                      <a:r>
                        <a:rPr lang="ru-RU" sz="1200" b="1" i="1" u="none" strike="noStrike" dirty="0">
                          <a:solidFill>
                            <a:srgbClr val="000000"/>
                          </a:solidFill>
                          <a:latin typeface="Times New Roman"/>
                        </a:rPr>
                        <a:t>ҚЖАА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6158">
                <a:tc gridSpan="2" vMerge="1">
                  <a:txBody>
                    <a:bodyPr/>
                    <a:lstStyle/>
                    <a:p>
                      <a:endParaRPr lang="ru-RU"/>
                    </a:p>
                  </a:txBody>
                  <a:tcPr/>
                </a:tc>
                <a:tc hMerge="1" vMerge="1">
                  <a:txBody>
                    <a:bodyPr/>
                    <a:lstStyle/>
                    <a:p>
                      <a:endParaRPr lang="ru-RU"/>
                    </a:p>
                  </a:txBody>
                  <a:tcPr/>
                </a:tc>
                <a:tc>
                  <a:txBody>
                    <a:bodyPr/>
                    <a:lstStyle/>
                    <a:p>
                      <a:pPr algn="ctr" rtl="0" fontAlgn="t"/>
                      <a:r>
                        <a:rPr lang="ru-RU" sz="1200" b="1" i="1" u="none" strike="noStrike" dirty="0">
                          <a:solidFill>
                            <a:srgbClr val="000000"/>
                          </a:solidFill>
                          <a:latin typeface="Times New Roman"/>
                        </a:rPr>
                        <a:t>2018</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a:txBody>
                    <a:bodyPr/>
                    <a:lstStyle/>
                    <a:p>
                      <a:pPr algn="ctr" fontAlgn="t"/>
                      <a:r>
                        <a:rPr lang="ru-RU" sz="1200" b="0" i="1" u="none" strike="noStrike" dirty="0">
                          <a:solidFill>
                            <a:srgbClr val="000000"/>
                          </a:solidFill>
                          <a:latin typeface="Times New Roman"/>
                        </a:rPr>
                        <a:t>2019</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a:txBody>
                    <a:bodyPr/>
                    <a:lstStyle/>
                    <a:p>
                      <a:pPr algn="ctr" fontAlgn="b"/>
                      <a:r>
                        <a:rPr lang="ru-RU" sz="1200" b="0" i="1" u="none" strike="noStrike" dirty="0">
                          <a:solidFill>
                            <a:srgbClr val="000000"/>
                          </a:solidFill>
                          <a:latin typeface="Times New Roman"/>
                        </a:rPr>
                        <a:t>2020</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a:txBody>
                    <a:bodyPr/>
                    <a:lstStyle/>
                    <a:p>
                      <a:pPr algn="ctr" fontAlgn="b"/>
                      <a:r>
                        <a:rPr lang="ru-RU" sz="1200" b="0" i="1" u="none" strike="noStrike" dirty="0">
                          <a:solidFill>
                            <a:srgbClr val="000000"/>
                          </a:solidFill>
                          <a:latin typeface="Times New Roman"/>
                        </a:rPr>
                        <a:t>2021</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c>
                  <a:txBody>
                    <a:bodyPr/>
                    <a:lstStyle/>
                    <a:p>
                      <a:pPr algn="ctr" rtl="0" fontAlgn="t"/>
                      <a:r>
                        <a:rPr lang="ru-RU" sz="1200" b="1" i="1" u="none" strike="noStrike" dirty="0">
                          <a:solidFill>
                            <a:srgbClr val="000000"/>
                          </a:solidFill>
                          <a:latin typeface="Times New Roman"/>
                        </a:rPr>
                        <a:t>2022</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75E9"/>
                    </a:solidFill>
                  </a:tcPr>
                </a:tc>
              </a:tr>
              <a:tr h="266158">
                <a:tc rowSpan="3">
                  <a:txBody>
                    <a:bodyPr/>
                    <a:lstStyle/>
                    <a:p>
                      <a:pPr algn="ctr" rtl="0" fontAlgn="t"/>
                      <a:r>
                        <a:rPr lang="ru-RU" sz="1200" b="0" i="1" u="none" strike="noStrike" dirty="0" err="1">
                          <a:solidFill>
                            <a:srgbClr val="000000"/>
                          </a:solidFill>
                          <a:latin typeface="Times New Roman"/>
                        </a:rPr>
                        <a:t>Жалпы</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ауруханаға қаралғандар</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ru-RU" sz="1200" b="0" i="1" u="none" strike="noStrike" dirty="0" err="1">
                          <a:solidFill>
                            <a:srgbClr val="000000"/>
                          </a:solidFill>
                          <a:latin typeface="Times New Roman"/>
                        </a:rPr>
                        <a:t>Барлығы</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59386</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dirty="0">
                          <a:solidFill>
                            <a:srgbClr val="000000"/>
                          </a:solidFill>
                          <a:latin typeface="Times New Roman"/>
                        </a:rPr>
                        <a:t>76700</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dirty="0">
                          <a:solidFill>
                            <a:srgbClr val="000000"/>
                          </a:solidFill>
                          <a:latin typeface="Times New Roman"/>
                        </a:rPr>
                        <a:t>37723</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fontAlgn="b"/>
                      <a:r>
                        <a:rPr lang="ru-RU" sz="1200" b="0" i="1" u="none" strike="noStrike" dirty="0">
                          <a:solidFill>
                            <a:srgbClr val="000000"/>
                          </a:solidFill>
                          <a:latin typeface="Times New Roman"/>
                        </a:rPr>
                        <a:t>43888</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52667</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r>
              <a:tr h="266158">
                <a:tc vMerge="1">
                  <a:txBody>
                    <a:bodyPr/>
                    <a:lstStyle/>
                    <a:p>
                      <a:endParaRPr lang="ru-RU"/>
                    </a:p>
                  </a:txBody>
                  <a:tcPr/>
                </a:tc>
                <a:tc>
                  <a:txBody>
                    <a:bodyPr/>
                    <a:lstStyle/>
                    <a:p>
                      <a:pPr algn="l" rtl="0" fontAlgn="t"/>
                      <a:r>
                        <a:rPr lang="ru-RU" sz="1200" b="0" i="1" u="none" strike="noStrike" dirty="0" err="1">
                          <a:solidFill>
                            <a:srgbClr val="000000"/>
                          </a:solidFill>
                          <a:latin typeface="Times New Roman"/>
                        </a:rPr>
                        <a:t>Ауруханаға жатқызылғандар</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22732</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27702</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16168</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200" b="0" i="1" u="none" strike="noStrike">
                          <a:solidFill>
                            <a:srgbClr val="000000"/>
                          </a:solidFill>
                          <a:latin typeface="Times New Roman"/>
                        </a:rPr>
                        <a:t>16838</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20293</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95191">
                <a:tc vMerge="1">
                  <a:txBody>
                    <a:bodyPr/>
                    <a:lstStyle/>
                    <a:p>
                      <a:endParaRPr lang="ru-RU"/>
                    </a:p>
                  </a:txBody>
                  <a:tcPr/>
                </a:tc>
                <a:tc>
                  <a:txBody>
                    <a:bodyPr/>
                    <a:lstStyle/>
                    <a:p>
                      <a:pPr algn="l" rtl="0" fontAlgn="t"/>
                      <a:r>
                        <a:rPr lang="ru-RU" sz="1200" b="0" i="1" u="none" strike="noStrike" dirty="0">
                          <a:solidFill>
                            <a:srgbClr val="000000"/>
                          </a:solidFill>
                          <a:latin typeface="Times New Roman"/>
                        </a:rPr>
                        <a:t>Консультация </a:t>
                      </a:r>
                      <a:r>
                        <a:rPr lang="ru-RU" sz="1200" b="0" i="1" u="none" strike="noStrike" dirty="0" err="1">
                          <a:solidFill>
                            <a:srgbClr val="000000"/>
                          </a:solidFill>
                          <a:latin typeface="Times New Roman"/>
                        </a:rPr>
                        <a:t>алған және басқа стационарға жіберілген</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науқастар</a:t>
                      </a:r>
                      <a:r>
                        <a:rPr lang="ru-RU" sz="1200" b="1" i="1" u="none" strike="noStrike" dirty="0">
                          <a:solidFill>
                            <a:srgbClr val="000000"/>
                          </a:solidFill>
                          <a:latin typeface="Times New Roman"/>
                        </a:rPr>
                        <a:t> </a:t>
                      </a:r>
                      <a:endParaRPr lang="ru-RU" sz="1200" b="0" i="1" u="none" strike="noStrike" dirty="0">
                        <a:solidFill>
                          <a:srgbClr val="000000"/>
                        </a:solidFill>
                        <a:latin typeface="Times New Roman"/>
                      </a:endParaRP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36654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48998</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21555</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200" b="0" i="1" u="none" strike="noStrike" dirty="0">
                          <a:solidFill>
                            <a:srgbClr val="000000"/>
                          </a:solidFill>
                          <a:latin typeface="Times New Roman"/>
                        </a:rPr>
                        <a:t>27320</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32374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6158">
                <a:tc rowSpan="3">
                  <a:txBody>
                    <a:bodyPr/>
                    <a:lstStyle/>
                    <a:p>
                      <a:pPr algn="ctr" rtl="0" fontAlgn="t"/>
                      <a:r>
                        <a:rPr lang="ru-RU" sz="1200" b="0" i="1" u="none" strike="noStrike">
                          <a:solidFill>
                            <a:srgbClr val="000000"/>
                          </a:solidFill>
                          <a:latin typeface="Times New Roman"/>
                        </a:rPr>
                        <a:t>Балалар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ru-RU" sz="1200" b="0" i="1" u="none" strike="noStrike" dirty="0" err="1">
                          <a:solidFill>
                            <a:srgbClr val="000000"/>
                          </a:solidFill>
                          <a:latin typeface="Times New Roman"/>
                        </a:rPr>
                        <a:t>Барлығы</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44581</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a:solidFill>
                            <a:srgbClr val="000000"/>
                          </a:solidFill>
                          <a:latin typeface="Times New Roman"/>
                        </a:rPr>
                        <a:t>60017</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a:solidFill>
                            <a:srgbClr val="000000"/>
                          </a:solidFill>
                          <a:latin typeface="Times New Roman"/>
                        </a:rPr>
                        <a:t>16419</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fontAlgn="b"/>
                      <a:r>
                        <a:rPr lang="ru-RU" sz="1200" b="0" i="1" u="none" strike="noStrike" dirty="0">
                          <a:solidFill>
                            <a:srgbClr val="000000"/>
                          </a:solidFill>
                          <a:latin typeface="Times New Roman"/>
                        </a:rPr>
                        <a:t>20006</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37483</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r>
              <a:tr h="266158">
                <a:tc vMerge="1">
                  <a:txBody>
                    <a:bodyPr/>
                    <a:lstStyle/>
                    <a:p>
                      <a:endParaRPr lang="ru-RU"/>
                    </a:p>
                  </a:txBody>
                  <a:tcPr/>
                </a:tc>
                <a:tc>
                  <a:txBody>
                    <a:bodyPr/>
                    <a:lstStyle/>
                    <a:p>
                      <a:pPr algn="l" rtl="0" fontAlgn="t"/>
                      <a:r>
                        <a:rPr lang="ru-RU" sz="1200" b="0" i="1" u="none" strike="noStrike" dirty="0" err="1">
                          <a:solidFill>
                            <a:srgbClr val="000000"/>
                          </a:solidFill>
                          <a:latin typeface="Times New Roman"/>
                        </a:rPr>
                        <a:t>Ауруханаға жатқызылғандар</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16941</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dirty="0">
                          <a:solidFill>
                            <a:srgbClr val="000000"/>
                          </a:solidFill>
                          <a:latin typeface="Times New Roman"/>
                        </a:rPr>
                        <a:t>21695</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dirty="0">
                          <a:solidFill>
                            <a:srgbClr val="000000"/>
                          </a:solidFill>
                          <a:latin typeface="Times New Roman"/>
                        </a:rPr>
                        <a:t>8441</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200" b="0" i="1" u="none" strike="noStrike" dirty="0">
                          <a:solidFill>
                            <a:srgbClr val="000000"/>
                          </a:solidFill>
                          <a:latin typeface="Times New Roman"/>
                        </a:rPr>
                        <a:t>8128</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15724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95191">
                <a:tc vMerge="1">
                  <a:txBody>
                    <a:bodyPr/>
                    <a:lstStyle/>
                    <a:p>
                      <a:endParaRPr lang="ru-RU"/>
                    </a:p>
                  </a:txBody>
                  <a:tcPr/>
                </a:tc>
                <a:tc>
                  <a:txBody>
                    <a:bodyPr/>
                    <a:lstStyle/>
                    <a:p>
                      <a:pPr algn="l" rtl="0" fontAlgn="t"/>
                      <a:r>
                        <a:rPr lang="ru-RU" sz="1200" b="0" i="1" u="none" strike="noStrike" dirty="0">
                          <a:solidFill>
                            <a:srgbClr val="000000"/>
                          </a:solidFill>
                          <a:latin typeface="Times New Roman"/>
                        </a:rPr>
                        <a:t>Консультация </a:t>
                      </a:r>
                      <a:r>
                        <a:rPr lang="ru-RU" sz="1200" b="0" i="1" u="none" strike="noStrike" dirty="0" err="1">
                          <a:solidFill>
                            <a:srgbClr val="000000"/>
                          </a:solidFill>
                          <a:latin typeface="Times New Roman"/>
                        </a:rPr>
                        <a:t>алған және басқа стационарға жіберілген</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науқастар</a:t>
                      </a:r>
                      <a:r>
                        <a:rPr lang="ru-RU" sz="1200" b="1" i="1" u="none" strike="noStrike" dirty="0">
                          <a:solidFill>
                            <a:srgbClr val="000000"/>
                          </a:solidFill>
                          <a:latin typeface="Times New Roman"/>
                        </a:rPr>
                        <a:t> </a:t>
                      </a:r>
                      <a:endParaRPr lang="ru-RU" sz="1200" b="0" i="1" u="none" strike="noStrike" dirty="0">
                        <a:solidFill>
                          <a:srgbClr val="000000"/>
                        </a:solidFill>
                        <a:latin typeface="Times New Roman"/>
                      </a:endParaRP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27640</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dirty="0">
                          <a:solidFill>
                            <a:srgbClr val="000000"/>
                          </a:solidFill>
                          <a:latin typeface="Times New Roman"/>
                        </a:rPr>
                        <a:t>33640</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7978</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ru-RU" sz="1200" b="0" i="1" u="none" strike="noStrike">
                          <a:solidFill>
                            <a:srgbClr val="000000"/>
                          </a:solidFill>
                          <a:latin typeface="Times New Roman"/>
                        </a:rPr>
                        <a:t>14537</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21759</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6158">
                <a:tc rowSpan="3">
                  <a:txBody>
                    <a:bodyPr/>
                    <a:lstStyle/>
                    <a:p>
                      <a:pPr algn="ctr" rtl="0" fontAlgn="t"/>
                      <a:r>
                        <a:rPr lang="ru-RU" sz="1200" b="0" i="1" u="none" strike="noStrike">
                          <a:solidFill>
                            <a:srgbClr val="000000"/>
                          </a:solidFill>
                          <a:latin typeface="Times New Roman"/>
                        </a:rPr>
                        <a:t>Ересектер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ru-RU" sz="1200" b="0" i="1" u="none" strike="noStrike" dirty="0" err="1">
                          <a:solidFill>
                            <a:srgbClr val="000000"/>
                          </a:solidFill>
                          <a:latin typeface="Times New Roman"/>
                        </a:rPr>
                        <a:t>Барлығы</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14805</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dirty="0">
                          <a:solidFill>
                            <a:srgbClr val="000000"/>
                          </a:solidFill>
                          <a:latin typeface="Times New Roman"/>
                        </a:rPr>
                        <a:t>16683</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1" i="1" u="none" strike="noStrike" dirty="0">
                          <a:solidFill>
                            <a:srgbClr val="000000"/>
                          </a:solidFill>
                          <a:latin typeface="Times New Roman"/>
                        </a:rPr>
                        <a:t>21304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fontAlgn="b"/>
                      <a:r>
                        <a:rPr lang="ru-RU" sz="1200" b="0" i="1" u="none" strike="noStrike" dirty="0">
                          <a:solidFill>
                            <a:srgbClr val="000000"/>
                          </a:solidFill>
                          <a:latin typeface="Times New Roman"/>
                        </a:rPr>
                        <a:t>19748</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c>
                  <a:txBody>
                    <a:bodyPr/>
                    <a:lstStyle/>
                    <a:p>
                      <a:pPr algn="ctr" rtl="0" fontAlgn="t"/>
                      <a:r>
                        <a:rPr lang="ru-RU" sz="1200" b="0" i="1" u="none" strike="noStrike" dirty="0">
                          <a:solidFill>
                            <a:srgbClr val="000000"/>
                          </a:solidFill>
                          <a:latin typeface="Times New Roman"/>
                        </a:rPr>
                        <a:t>15184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FF"/>
                    </a:solidFill>
                  </a:tcPr>
                </a:tc>
              </a:tr>
              <a:tr h="266158">
                <a:tc vMerge="1">
                  <a:txBody>
                    <a:bodyPr/>
                    <a:lstStyle/>
                    <a:p>
                      <a:endParaRPr lang="ru-RU"/>
                    </a:p>
                  </a:txBody>
                  <a:tcPr/>
                </a:tc>
                <a:tc>
                  <a:txBody>
                    <a:bodyPr/>
                    <a:lstStyle/>
                    <a:p>
                      <a:pPr algn="l" rtl="0" fontAlgn="t"/>
                      <a:r>
                        <a:rPr lang="ru-RU" sz="1200" b="0" i="1" u="none" strike="noStrike" dirty="0" err="1">
                          <a:solidFill>
                            <a:srgbClr val="000000"/>
                          </a:solidFill>
                          <a:latin typeface="Times New Roman"/>
                        </a:rPr>
                        <a:t>Ауруханаға жатқызылғандар</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5791</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6007</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dirty="0">
                          <a:solidFill>
                            <a:srgbClr val="000000"/>
                          </a:solidFill>
                          <a:latin typeface="Times New Roman"/>
                        </a:rPr>
                        <a:t>7727</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200" b="0" i="1" u="none" strike="noStrike" dirty="0">
                          <a:solidFill>
                            <a:srgbClr val="000000"/>
                          </a:solidFill>
                          <a:latin typeface="Times New Roman"/>
                        </a:rPr>
                        <a:t>8710</a:t>
                      </a:r>
                    </a:p>
                  </a:txBody>
                  <a:tcPr marL="7910" marR="7910" marT="7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4569</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95191">
                <a:tc vMerge="1">
                  <a:txBody>
                    <a:bodyPr/>
                    <a:lstStyle/>
                    <a:p>
                      <a:endParaRPr lang="ru-RU"/>
                    </a:p>
                  </a:txBody>
                  <a:tcPr/>
                </a:tc>
                <a:tc>
                  <a:txBody>
                    <a:bodyPr/>
                    <a:lstStyle/>
                    <a:p>
                      <a:pPr algn="l" rtl="0" fontAlgn="t"/>
                      <a:r>
                        <a:rPr lang="ru-RU" sz="1200" b="0" i="1" u="none" strike="noStrike" dirty="0">
                          <a:solidFill>
                            <a:srgbClr val="000000"/>
                          </a:solidFill>
                          <a:latin typeface="Times New Roman"/>
                        </a:rPr>
                        <a:t>Консультация </a:t>
                      </a:r>
                      <a:r>
                        <a:rPr lang="ru-RU" sz="1200" b="0" i="1" u="none" strike="noStrike" dirty="0" err="1">
                          <a:solidFill>
                            <a:srgbClr val="000000"/>
                          </a:solidFill>
                          <a:latin typeface="Times New Roman"/>
                        </a:rPr>
                        <a:t>алған және басқа стационарға жіберілген</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науқастар</a:t>
                      </a:r>
                      <a:r>
                        <a:rPr lang="ru-RU" sz="1200" b="0" i="1" u="none" strike="noStrike" dirty="0">
                          <a:solidFill>
                            <a:srgbClr val="000000"/>
                          </a:solidFill>
                          <a:latin typeface="Times New Roman"/>
                        </a:rPr>
                        <a:t> </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a:solidFill>
                            <a:srgbClr val="000000"/>
                          </a:solidFill>
                          <a:latin typeface="Times New Roman"/>
                        </a:rPr>
                        <a:t>9014</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7762</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1" i="1" u="none" strike="noStrike">
                          <a:solidFill>
                            <a:srgbClr val="000000"/>
                          </a:solidFill>
                          <a:latin typeface="Times New Roman"/>
                        </a:rPr>
                        <a:t>13577</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1" u="none" strike="noStrike" dirty="0">
                          <a:solidFill>
                            <a:srgbClr val="000000"/>
                          </a:solidFill>
                          <a:latin typeface="Times New Roman"/>
                        </a:rPr>
                        <a:t>12783</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200" b="0" i="1" u="none" strike="noStrike" dirty="0">
                          <a:solidFill>
                            <a:srgbClr val="000000"/>
                          </a:solidFill>
                          <a:latin typeface="Times New Roman"/>
                        </a:rPr>
                        <a:t>10615</a:t>
                      </a:r>
                    </a:p>
                  </a:txBody>
                  <a:tcPr marL="7910" marR="7910" marT="79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200" y="228600"/>
            <a:ext cx="7924800" cy="369332"/>
          </a:xfrm>
          <a:prstGeom prst="rect">
            <a:avLst/>
          </a:prstGeom>
        </p:spPr>
        <p:txBody>
          <a:bodyPr wrap="square">
            <a:spAutoFit/>
          </a:bodyPr>
          <a:lstStyle/>
          <a:p>
            <a:pPr lvl="0" indent="450850" eaLnBrk="0" fontAlgn="base" hangingPunct="0">
              <a:spcBef>
                <a:spcPct val="0"/>
              </a:spcBef>
              <a:spcAft>
                <a:spcPct val="0"/>
              </a:spcAft>
            </a:pPr>
            <a:r>
              <a:rPr lang="kk-KZ" b="1" i="1" dirty="0" smtClean="0">
                <a:latin typeface="Times New Roman" pitchFamily="18" charset="0"/>
                <a:ea typeface="Calibri" pitchFamily="34" charset="0"/>
                <a:cs typeface="Times New Roman" pitchFamily="18" charset="0"/>
              </a:rPr>
              <a:t>Ауруханаға жатқызылған  науқастар бойынша 12 айлық көрсеткіш</a:t>
            </a:r>
            <a:endParaRPr lang="ru-RU" i="1"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04800" y="762000"/>
          <a:ext cx="8643999" cy="1885610"/>
        </p:xfrm>
        <a:graphic>
          <a:graphicData uri="http://schemas.openxmlformats.org/drawingml/2006/table">
            <a:tbl>
              <a:tblPr/>
              <a:tblGrid>
                <a:gridCol w="3726221">
                  <a:extLst>
                    <a:ext uri="{9D8B030D-6E8A-4147-A177-3AD203B41FA5}">
                      <a16:colId xmlns:a16="http://schemas.microsoft.com/office/drawing/2014/main" xmlns="" val="20000"/>
                    </a:ext>
                  </a:extLst>
                </a:gridCol>
                <a:gridCol w="2458889">
                  <a:extLst>
                    <a:ext uri="{9D8B030D-6E8A-4147-A177-3AD203B41FA5}">
                      <a16:colId xmlns:a16="http://schemas.microsoft.com/office/drawing/2014/main" xmlns="" val="20001"/>
                    </a:ext>
                  </a:extLst>
                </a:gridCol>
                <a:gridCol w="2458889">
                  <a:extLst>
                    <a:ext uri="{9D8B030D-6E8A-4147-A177-3AD203B41FA5}">
                      <a16:colId xmlns:a16="http://schemas.microsoft.com/office/drawing/2014/main" xmlns="" val="20002"/>
                    </a:ext>
                  </a:extLst>
                </a:gridCol>
              </a:tblGrid>
              <a:tr h="203742">
                <a:tc>
                  <a:txBody>
                    <a:bodyPr/>
                    <a:lstStyle/>
                    <a:p>
                      <a:pPr>
                        <a:lnSpc>
                          <a:spcPct val="107000"/>
                        </a:lnSpc>
                      </a:pPr>
                      <a:endParaRPr lang="ru-RU" sz="1200" i="1" dirty="0">
                        <a:latin typeface="Calibri"/>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fontAlgn="base">
                        <a:lnSpc>
                          <a:spcPct val="115000"/>
                        </a:lnSpc>
                        <a:spcAft>
                          <a:spcPts val="0"/>
                        </a:spcAft>
                      </a:pPr>
                      <a:r>
                        <a:rPr lang="kk-KZ" sz="1200" b="1" i="1" dirty="0" smtClean="0">
                          <a:latin typeface="Times New Roman" pitchFamily="18" charset="0"/>
                          <a:ea typeface="Calibri"/>
                          <a:cs typeface="Times New Roman" pitchFamily="18" charset="0"/>
                        </a:rPr>
                        <a:t>ҚЖАА</a:t>
                      </a:r>
                      <a:endParaRPr lang="ru-RU" sz="1200" b="1" i="1" dirty="0">
                        <a:latin typeface="Times New Roman" pitchFamily="18" charset="0"/>
                        <a:ea typeface="Calibri"/>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fontAlgn="base">
                        <a:lnSpc>
                          <a:spcPct val="115000"/>
                        </a:lnSpc>
                        <a:spcAft>
                          <a:spcPts val="0"/>
                        </a:spcAft>
                      </a:pPr>
                      <a:r>
                        <a:rPr lang="kk-KZ" sz="1200" b="1" i="1" dirty="0" smtClean="0">
                          <a:latin typeface="Times New Roman" pitchFamily="18" charset="0"/>
                          <a:ea typeface="Calibri"/>
                          <a:cs typeface="Times New Roman" pitchFamily="18" charset="0"/>
                        </a:rPr>
                        <a:t>ҚАО (ГИЦ) 2 ай</a:t>
                      </a:r>
                      <a:endParaRPr lang="ru-RU" sz="1200" b="1" i="1" dirty="0">
                        <a:latin typeface="Times New Roman" pitchFamily="18" charset="0"/>
                        <a:ea typeface="Calibri"/>
                        <a:cs typeface="Times New Roman" pitchFamily="18" charset="0"/>
                      </a:endParaRPr>
                    </a:p>
                  </a:txBody>
                  <a:tcPr marL="69630" marR="69630" marT="34815" marB="34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xmlns="" val="10000"/>
                  </a:ext>
                </a:extLst>
              </a:tr>
              <a:tr h="289231">
                <a:tc>
                  <a:txBody>
                    <a:bodyPr/>
                    <a:lstStyle/>
                    <a:p>
                      <a:pPr fontAlgn="base">
                        <a:lnSpc>
                          <a:spcPct val="115000"/>
                        </a:lnSpc>
                        <a:spcAft>
                          <a:spcPts val="0"/>
                        </a:spcAft>
                      </a:pPr>
                      <a:r>
                        <a:rPr lang="kk-KZ" sz="1200" i="1" dirty="0">
                          <a:latin typeface="Times New Roman"/>
                          <a:ea typeface="Calibri"/>
                          <a:cs typeface="Times New Roman"/>
                        </a:rPr>
                        <a:t>Ауруханаға түскен науқастар</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tc>
                  <a:txBody>
                    <a:bodyPr/>
                    <a:lstStyle/>
                    <a:p>
                      <a:pPr algn="ctr" fontAlgn="base">
                        <a:lnSpc>
                          <a:spcPct val="115000"/>
                        </a:lnSpc>
                        <a:spcAft>
                          <a:spcPts val="0"/>
                        </a:spcAft>
                      </a:pPr>
                      <a:r>
                        <a:rPr lang="kk-KZ" sz="1200" i="1" dirty="0" smtClean="0">
                          <a:latin typeface="Calibri"/>
                          <a:ea typeface="Calibri"/>
                          <a:cs typeface="Times New Roman"/>
                        </a:rPr>
                        <a:t>20293</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tc>
                  <a:txBody>
                    <a:bodyPr/>
                    <a:lstStyle/>
                    <a:p>
                      <a:pPr algn="ctr" fontAlgn="base">
                        <a:lnSpc>
                          <a:spcPct val="115000"/>
                        </a:lnSpc>
                        <a:spcAft>
                          <a:spcPts val="0"/>
                        </a:spcAft>
                      </a:pPr>
                      <a:r>
                        <a:rPr lang="kk-KZ" sz="1200" i="1" dirty="0" smtClean="0">
                          <a:latin typeface="Calibri"/>
                          <a:ea typeface="Calibri"/>
                          <a:cs typeface="Times New Roman"/>
                        </a:rPr>
                        <a:t>592</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extLst>
                  <a:ext uri="{0D108BD9-81ED-4DB2-BD59-A6C34878D82A}">
                    <a16:rowId xmlns:a16="http://schemas.microsoft.com/office/drawing/2014/main" xmlns="" val="10001"/>
                  </a:ext>
                </a:extLst>
              </a:tr>
              <a:tr h="289231">
                <a:tc>
                  <a:txBody>
                    <a:bodyPr/>
                    <a:lstStyle/>
                    <a:p>
                      <a:pPr fontAlgn="base">
                        <a:lnSpc>
                          <a:spcPct val="115000"/>
                        </a:lnSpc>
                        <a:spcAft>
                          <a:spcPts val="0"/>
                        </a:spcAft>
                      </a:pPr>
                      <a:r>
                        <a:rPr lang="kk-KZ" sz="1200" i="1" kern="1200" dirty="0">
                          <a:solidFill>
                            <a:srgbClr val="000000"/>
                          </a:solidFill>
                          <a:latin typeface="Times New Roman"/>
                          <a:ea typeface="Times New Roman"/>
                          <a:cs typeface="Times New Roman"/>
                        </a:rPr>
                        <a:t>Балалар </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kk-KZ" sz="1200" i="1" dirty="0" smtClean="0">
                          <a:solidFill>
                            <a:schemeClr val="tx1"/>
                          </a:solidFill>
                          <a:latin typeface="Calibri"/>
                          <a:ea typeface="Calibri"/>
                          <a:cs typeface="Times New Roman"/>
                        </a:rPr>
                        <a:t>15724</a:t>
                      </a:r>
                      <a:endParaRPr lang="ru-RU" sz="1200" i="1" dirty="0">
                        <a:solidFill>
                          <a:schemeClr val="tx1"/>
                        </a:solidFill>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kk-KZ" sz="1200" i="1" dirty="0" smtClean="0">
                          <a:latin typeface="Calibri"/>
                          <a:ea typeface="Calibri"/>
                          <a:cs typeface="Times New Roman"/>
                        </a:rPr>
                        <a:t>9</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extLst>
                  <a:ext uri="{0D108BD9-81ED-4DB2-BD59-A6C34878D82A}">
                    <a16:rowId xmlns:a16="http://schemas.microsoft.com/office/drawing/2014/main" xmlns="" val="10002"/>
                  </a:ext>
                </a:extLst>
              </a:tr>
              <a:tr h="363721">
                <a:tc>
                  <a:txBody>
                    <a:bodyPr/>
                    <a:lstStyle/>
                    <a:p>
                      <a:pPr fontAlgn="base">
                        <a:lnSpc>
                          <a:spcPct val="115000"/>
                        </a:lnSpc>
                        <a:spcAft>
                          <a:spcPts val="0"/>
                        </a:spcAft>
                      </a:pPr>
                      <a:r>
                        <a:rPr lang="kk-KZ" sz="1200" i="1" kern="1200" dirty="0">
                          <a:solidFill>
                            <a:srgbClr val="000000"/>
                          </a:solidFill>
                          <a:latin typeface="Times New Roman"/>
                          <a:ea typeface="Times New Roman"/>
                          <a:cs typeface="Times New Roman"/>
                        </a:rPr>
                        <a:t>1 жасқа дейіңгі балалар</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kk-KZ" sz="1200" i="1" dirty="0" smtClean="0">
                          <a:solidFill>
                            <a:schemeClr val="tx1"/>
                          </a:solidFill>
                          <a:latin typeface="Calibri"/>
                          <a:ea typeface="Calibri"/>
                          <a:cs typeface="Times New Roman"/>
                        </a:rPr>
                        <a:t>5337</a:t>
                      </a:r>
                      <a:endParaRPr lang="ru-RU" sz="1200" i="1" dirty="0">
                        <a:solidFill>
                          <a:schemeClr val="tx1"/>
                        </a:solidFill>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kk-KZ" sz="1200" i="1" dirty="0" smtClean="0">
                          <a:latin typeface="Calibri"/>
                          <a:ea typeface="Calibri"/>
                          <a:cs typeface="Times New Roman"/>
                        </a:rPr>
                        <a:t>0</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extLst>
                  <a:ext uri="{0D108BD9-81ED-4DB2-BD59-A6C34878D82A}">
                    <a16:rowId xmlns:a16="http://schemas.microsoft.com/office/drawing/2014/main" xmlns="" val="10003"/>
                  </a:ext>
                </a:extLst>
              </a:tr>
              <a:tr h="374254">
                <a:tc>
                  <a:txBody>
                    <a:bodyPr/>
                    <a:lstStyle/>
                    <a:p>
                      <a:pPr fontAlgn="base">
                        <a:lnSpc>
                          <a:spcPct val="115000"/>
                        </a:lnSpc>
                        <a:spcAft>
                          <a:spcPts val="0"/>
                        </a:spcAft>
                      </a:pPr>
                      <a:r>
                        <a:rPr lang="kk-KZ" sz="1200" i="1" kern="1200" dirty="0">
                          <a:solidFill>
                            <a:srgbClr val="000000"/>
                          </a:solidFill>
                          <a:latin typeface="Times New Roman"/>
                          <a:ea typeface="Times New Roman"/>
                          <a:cs typeface="Times New Roman"/>
                        </a:rPr>
                        <a:t>Ересектер</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tc>
                  <a:txBody>
                    <a:bodyPr/>
                    <a:lstStyle/>
                    <a:p>
                      <a:pPr algn="ctr" fontAlgn="base">
                        <a:lnSpc>
                          <a:spcPct val="115000"/>
                        </a:lnSpc>
                        <a:spcAft>
                          <a:spcPts val="0"/>
                        </a:spcAft>
                      </a:pPr>
                      <a:r>
                        <a:rPr lang="kk-KZ" sz="1200" i="1" dirty="0" smtClean="0">
                          <a:solidFill>
                            <a:schemeClr val="tx1"/>
                          </a:solidFill>
                          <a:latin typeface="Calibri"/>
                          <a:ea typeface="Calibri"/>
                          <a:cs typeface="Times New Roman"/>
                        </a:rPr>
                        <a:t>4569</a:t>
                      </a:r>
                      <a:endParaRPr lang="ru-RU" sz="1200" i="1" dirty="0">
                        <a:solidFill>
                          <a:schemeClr val="tx1"/>
                        </a:solidFill>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tc>
                  <a:txBody>
                    <a:bodyPr/>
                    <a:lstStyle/>
                    <a:p>
                      <a:pPr algn="ctr" fontAlgn="base">
                        <a:lnSpc>
                          <a:spcPct val="115000"/>
                        </a:lnSpc>
                        <a:spcAft>
                          <a:spcPts val="0"/>
                        </a:spcAft>
                      </a:pPr>
                      <a:r>
                        <a:rPr lang="kk-KZ" sz="1200" i="1" dirty="0" smtClean="0">
                          <a:latin typeface="Calibri"/>
                          <a:ea typeface="Calibri"/>
                          <a:cs typeface="Times New Roman"/>
                        </a:rPr>
                        <a:t>583</a:t>
                      </a:r>
                      <a:endParaRPr lang="ru-RU" sz="1200" i="1" dirty="0">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A"/>
                    </a:solidFill>
                  </a:tcPr>
                </a:tc>
                <a:extLst>
                  <a:ext uri="{0D108BD9-81ED-4DB2-BD59-A6C34878D82A}">
                    <a16:rowId xmlns:a16="http://schemas.microsoft.com/office/drawing/2014/main" xmlns="" val="10004"/>
                  </a:ext>
                </a:extLst>
              </a:tr>
              <a:tr h="289231">
                <a:tc>
                  <a:txBody>
                    <a:bodyPr/>
                    <a:lstStyle/>
                    <a:p>
                      <a:pPr fontAlgn="base">
                        <a:lnSpc>
                          <a:spcPct val="115000"/>
                        </a:lnSpc>
                        <a:spcAft>
                          <a:spcPts val="0"/>
                        </a:spcAft>
                      </a:pPr>
                      <a:r>
                        <a:rPr lang="kk-KZ" sz="1200" i="1" kern="1200">
                          <a:solidFill>
                            <a:srgbClr val="000000"/>
                          </a:solidFill>
                          <a:latin typeface="Times New Roman"/>
                          <a:ea typeface="Times New Roman"/>
                          <a:cs typeface="Times New Roman"/>
                        </a:rPr>
                        <a:t>Оның ішінде: Жүкті әйелдер</a:t>
                      </a:r>
                      <a:endParaRPr lang="ru-RU" sz="1200" i="1">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en-US" sz="1200" i="1" dirty="0" smtClean="0">
                          <a:solidFill>
                            <a:schemeClr val="tx1"/>
                          </a:solidFill>
                          <a:latin typeface="Calibri"/>
                          <a:ea typeface="Calibri"/>
                          <a:cs typeface="Times New Roman"/>
                        </a:rPr>
                        <a:t>991</a:t>
                      </a:r>
                      <a:endParaRPr lang="ru-RU" sz="1200" i="1" dirty="0">
                        <a:solidFill>
                          <a:schemeClr val="tx1"/>
                        </a:solidFill>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tc>
                  <a:txBody>
                    <a:bodyPr/>
                    <a:lstStyle/>
                    <a:p>
                      <a:pPr algn="ctr" fontAlgn="base">
                        <a:lnSpc>
                          <a:spcPct val="115000"/>
                        </a:lnSpc>
                        <a:spcAft>
                          <a:spcPts val="0"/>
                        </a:spcAft>
                      </a:pPr>
                      <a:r>
                        <a:rPr lang="kk-KZ" sz="1200" i="1" dirty="0" smtClean="0">
                          <a:solidFill>
                            <a:schemeClr val="tx1">
                              <a:lumMod val="85000"/>
                              <a:lumOff val="15000"/>
                            </a:schemeClr>
                          </a:solidFill>
                          <a:latin typeface="Calibri"/>
                          <a:ea typeface="Calibri"/>
                          <a:cs typeface="Times New Roman"/>
                        </a:rPr>
                        <a:t>217</a:t>
                      </a:r>
                      <a:endParaRPr lang="ru-RU" sz="1200" i="1" dirty="0">
                        <a:solidFill>
                          <a:schemeClr val="tx1">
                            <a:lumMod val="85000"/>
                            <a:lumOff val="15000"/>
                          </a:schemeClr>
                        </a:solidFill>
                        <a:latin typeface="Calibri"/>
                        <a:ea typeface="Calibri"/>
                        <a:cs typeface="Times New Roman"/>
                      </a:endParaRPr>
                    </a:p>
                  </a:txBody>
                  <a:tcPr marL="78524" marR="78524" marT="39262" marB="392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D"/>
                    </a:solidFill>
                  </a:tcPr>
                </a:tc>
                <a:extLst>
                  <a:ext uri="{0D108BD9-81ED-4DB2-BD59-A6C34878D82A}">
                    <a16:rowId xmlns:a16="http://schemas.microsoft.com/office/drawing/2014/main" xmlns="" val="10005"/>
                  </a:ext>
                </a:extLst>
              </a:tr>
            </a:tbl>
          </a:graphicData>
        </a:graphic>
      </p:graphicFrame>
      <p:graphicFrame>
        <p:nvGraphicFramePr>
          <p:cNvPr id="4" name="Таблица 3"/>
          <p:cNvGraphicFramePr>
            <a:graphicFrameLocks noGrp="1"/>
          </p:cNvGraphicFramePr>
          <p:nvPr/>
        </p:nvGraphicFramePr>
        <p:xfrm>
          <a:off x="152400" y="2819400"/>
          <a:ext cx="8786874" cy="3713191"/>
        </p:xfrm>
        <a:graphic>
          <a:graphicData uri="http://schemas.openxmlformats.org/drawingml/2006/table">
            <a:tbl>
              <a:tblPr/>
              <a:tblGrid>
                <a:gridCol w="2124470">
                  <a:extLst>
                    <a:ext uri="{9D8B030D-6E8A-4147-A177-3AD203B41FA5}">
                      <a16:colId xmlns:a16="http://schemas.microsoft.com/office/drawing/2014/main" xmlns="" val="20000"/>
                    </a:ext>
                  </a:extLst>
                </a:gridCol>
                <a:gridCol w="1829537">
                  <a:extLst>
                    <a:ext uri="{9D8B030D-6E8A-4147-A177-3AD203B41FA5}">
                      <a16:colId xmlns:a16="http://schemas.microsoft.com/office/drawing/2014/main" xmlns="" val="20001"/>
                    </a:ext>
                  </a:extLst>
                </a:gridCol>
                <a:gridCol w="1189529">
                  <a:extLst>
                    <a:ext uri="{9D8B030D-6E8A-4147-A177-3AD203B41FA5}">
                      <a16:colId xmlns:a16="http://schemas.microsoft.com/office/drawing/2014/main" xmlns="" val="20002"/>
                    </a:ext>
                  </a:extLst>
                </a:gridCol>
                <a:gridCol w="1071570">
                  <a:extLst>
                    <a:ext uri="{9D8B030D-6E8A-4147-A177-3AD203B41FA5}">
                      <a16:colId xmlns:a16="http://schemas.microsoft.com/office/drawing/2014/main" xmlns="" val="20003"/>
                    </a:ext>
                  </a:extLst>
                </a:gridCol>
                <a:gridCol w="1570732">
                  <a:extLst>
                    <a:ext uri="{9D8B030D-6E8A-4147-A177-3AD203B41FA5}">
                      <a16:colId xmlns:a16="http://schemas.microsoft.com/office/drawing/2014/main" xmlns="" val="20004"/>
                    </a:ext>
                  </a:extLst>
                </a:gridCol>
                <a:gridCol w="1001036">
                  <a:extLst>
                    <a:ext uri="{9D8B030D-6E8A-4147-A177-3AD203B41FA5}">
                      <a16:colId xmlns:a16="http://schemas.microsoft.com/office/drawing/2014/main" xmlns="" val="20005"/>
                    </a:ext>
                  </a:extLst>
                </a:gridCol>
              </a:tblGrid>
              <a:tr h="228600">
                <a:tc gridSpan="6">
                  <a:txBody>
                    <a:bodyPr/>
                    <a:lstStyle/>
                    <a:p>
                      <a:pPr algn="ctr" fontAlgn="base">
                        <a:lnSpc>
                          <a:spcPct val="115000"/>
                        </a:lnSpc>
                        <a:spcAft>
                          <a:spcPts val="0"/>
                        </a:spcAft>
                      </a:pPr>
                      <a:r>
                        <a:rPr lang="kk-KZ" sz="1200" b="1" i="1" kern="1200" dirty="0" smtClean="0">
                          <a:solidFill>
                            <a:srgbClr val="000000"/>
                          </a:solidFill>
                          <a:latin typeface="Times New Roman" pitchFamily="18" charset="0"/>
                          <a:ea typeface="Times New Roman"/>
                          <a:cs typeface="Times New Roman" pitchFamily="18" charset="0"/>
                        </a:rPr>
                        <a:t>ҚЖАА 2022жыл</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344865">
                <a:tc>
                  <a:txBody>
                    <a:bodyPr/>
                    <a:lstStyle/>
                    <a:p>
                      <a:pPr>
                        <a:lnSpc>
                          <a:spcPct val="107000"/>
                        </a:lnSpc>
                      </a:pPr>
                      <a:endParaRPr lang="ru-RU" sz="1200" i="1" dirty="0">
                        <a:latin typeface="Times New Roman" pitchFamily="18" charset="0"/>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pPr>
                      <a:endParaRPr lang="ru-RU" sz="1200" i="1" dirty="0">
                        <a:latin typeface="Times New Roman" pitchFamily="18" charset="0"/>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Жолдамамен</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Жолдамасыз</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ru-RU" sz="1200" i="1" dirty="0" err="1" smtClean="0">
                          <a:solidFill>
                            <a:srgbClr val="000000"/>
                          </a:solidFill>
                          <a:latin typeface="Times New Roman" pitchFamily="18" charset="0"/>
                          <a:ea typeface="Calibri"/>
                          <a:cs typeface="Times New Roman" pitchFamily="18" charset="0"/>
                        </a:rPr>
                        <a:t>Жедел</a:t>
                      </a:r>
                      <a:r>
                        <a:rPr lang="ru-RU" sz="1200" i="1" dirty="0" smtClean="0">
                          <a:solidFill>
                            <a:srgbClr val="000000"/>
                          </a:solidFill>
                          <a:latin typeface="Times New Roman" pitchFamily="18" charset="0"/>
                          <a:ea typeface="Calibri"/>
                          <a:cs typeface="Times New Roman" pitchFamily="18" charset="0"/>
                        </a:rPr>
                        <a:t> </a:t>
                      </a:r>
                      <a:r>
                        <a:rPr lang="ru-RU" sz="1200" i="1" dirty="0" err="1" smtClean="0">
                          <a:solidFill>
                            <a:srgbClr val="000000"/>
                          </a:solidFill>
                          <a:latin typeface="Times New Roman" pitchFamily="18" charset="0"/>
                          <a:ea typeface="Calibri"/>
                          <a:cs typeface="Times New Roman" pitchFamily="18" charset="0"/>
                        </a:rPr>
                        <a:t>медициналық жәрдем </a:t>
                      </a:r>
                      <a:r>
                        <a:rPr lang="ru-RU" sz="1200" i="1" dirty="0" smtClean="0">
                          <a:solidFill>
                            <a:srgbClr val="000000"/>
                          </a:solidFill>
                          <a:latin typeface="Times New Roman" pitchFamily="18" charset="0"/>
                          <a:ea typeface="Calibri"/>
                          <a:cs typeface="Times New Roman" pitchFamily="18" charset="0"/>
                        </a:rPr>
                        <a:t>(СМП)</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a:latin typeface="Times New Roman" pitchFamily="18" charset="0"/>
                          <a:ea typeface="Times New Roman"/>
                          <a:cs typeface="Times New Roman" pitchFamily="18" charset="0"/>
                        </a:rPr>
                        <a:t>Барлығы</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xmlns="" val="10001"/>
                  </a:ext>
                </a:extLst>
              </a:tr>
              <a:tr h="251955">
                <a:tc>
                  <a:txBody>
                    <a:bodyPr/>
                    <a:lstStyle/>
                    <a:p>
                      <a:pPr>
                        <a:lnSpc>
                          <a:spcPct val="107000"/>
                        </a:lnSpc>
                      </a:pPr>
                      <a:endParaRPr lang="ru-RU" sz="1200" i="1" dirty="0">
                        <a:latin typeface="Times New Roman" pitchFamily="18" charset="0"/>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b="1" i="1">
                          <a:latin typeface="Times New Roman" pitchFamily="18" charset="0"/>
                          <a:ea typeface="Times New Roman"/>
                          <a:cs typeface="Times New Roman" pitchFamily="18" charset="0"/>
                        </a:rPr>
                        <a:t>Барлығы</a:t>
                      </a:r>
                      <a:endParaRPr lang="ru-RU" sz="1200" i="1">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1896</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8134</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18172</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b="1" i="1" dirty="0" smtClean="0">
                          <a:latin typeface="Times New Roman" pitchFamily="18" charset="0"/>
                          <a:ea typeface="Calibri"/>
                          <a:cs typeface="Times New Roman" pitchFamily="18" charset="0"/>
                        </a:rPr>
                        <a:t>28202</a:t>
                      </a:r>
                      <a:endParaRPr lang="ru-RU" sz="1200" b="1"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xmlns="" val="10002"/>
                  </a:ext>
                </a:extLst>
              </a:tr>
              <a:tr h="251955">
                <a:tc rowSpan="4">
                  <a:txBody>
                    <a:bodyPr/>
                    <a:lstStyle/>
                    <a:p>
                      <a:pPr algn="ctr" fontAlgn="base">
                        <a:lnSpc>
                          <a:spcPct val="115000"/>
                        </a:lnSpc>
                        <a:spcAft>
                          <a:spcPts val="0"/>
                        </a:spcAft>
                      </a:pPr>
                      <a:r>
                        <a:rPr lang="ru-RU" sz="1200" i="1" dirty="0" err="1">
                          <a:solidFill>
                            <a:srgbClr val="000000"/>
                          </a:solidFill>
                          <a:latin typeface="Times New Roman" pitchFamily="18" charset="0"/>
                          <a:ea typeface="Calibri"/>
                          <a:cs typeface="Times New Roman" pitchFamily="18" charset="0"/>
                        </a:rPr>
                        <a:t>Консультациялық көмек алған науқастар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Балалар: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1206</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5424</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12815</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19445</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3"/>
                  </a:ext>
                </a:extLst>
              </a:tr>
              <a:tr h="372177">
                <a:tc vMerge="1">
                  <a:txBody>
                    <a:bodyPr/>
                    <a:lstStyle/>
                    <a:p>
                      <a:endParaRPr lang="ru-RU"/>
                    </a:p>
                  </a:txBody>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1 жасқа дейіңгі балалар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162</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1866</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4580</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6608</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4"/>
                  </a:ext>
                </a:extLst>
              </a:tr>
              <a:tr h="251955">
                <a:tc vMerge="1">
                  <a:txBody>
                    <a:bodyPr/>
                    <a:lstStyle/>
                    <a:p>
                      <a:endParaRPr lang="ru-RU"/>
                    </a:p>
                  </a:txBody>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Ересектер: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690</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2710</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5357</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8757</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5"/>
                  </a:ext>
                </a:extLst>
              </a:tr>
              <a:tr h="372860">
                <a:tc vMerge="1">
                  <a:txBody>
                    <a:bodyPr/>
                    <a:lstStyle/>
                    <a:p>
                      <a:endParaRPr lang="ru-RU"/>
                    </a:p>
                  </a:txBody>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Оның ішіндегі жүкті әйелдер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210</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1069</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2582</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3861</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6"/>
                  </a:ext>
                </a:extLst>
              </a:tr>
              <a:tr h="251955">
                <a:tc rowSpan="5">
                  <a:txBody>
                    <a:bodyPr/>
                    <a:lstStyle/>
                    <a:p>
                      <a:pPr algn="ctr">
                        <a:lnSpc>
                          <a:spcPct val="115000"/>
                        </a:lnSpc>
                        <a:spcAft>
                          <a:spcPts val="0"/>
                        </a:spcAft>
                      </a:pPr>
                      <a:r>
                        <a:rPr lang="ru-RU" sz="1200" i="1" dirty="0" err="1" smtClean="0">
                          <a:solidFill>
                            <a:srgbClr val="000000"/>
                          </a:solidFill>
                          <a:latin typeface="Times New Roman" pitchFamily="18" charset="0"/>
                          <a:ea typeface="Calibri"/>
                          <a:cs typeface="Times New Roman" pitchFamily="18" charset="0"/>
                        </a:rPr>
                        <a:t>Басқа стационарға жіберілген</a:t>
                      </a:r>
                      <a:r>
                        <a:rPr lang="ru-RU" sz="1200" i="1" dirty="0" smtClean="0">
                          <a:solidFill>
                            <a:srgbClr val="000000"/>
                          </a:solidFill>
                          <a:latin typeface="Times New Roman" pitchFamily="18" charset="0"/>
                          <a:ea typeface="Calibri"/>
                          <a:cs typeface="Times New Roman" pitchFamily="18" charset="0"/>
                        </a:rPr>
                        <a:t> </a:t>
                      </a:r>
                      <a:r>
                        <a:rPr lang="ru-RU" sz="1200" i="1" dirty="0" err="1" smtClean="0">
                          <a:solidFill>
                            <a:srgbClr val="000000"/>
                          </a:solidFill>
                          <a:latin typeface="Times New Roman" pitchFamily="18" charset="0"/>
                          <a:ea typeface="Calibri"/>
                          <a:cs typeface="Times New Roman" pitchFamily="18" charset="0"/>
                        </a:rPr>
                        <a:t>науқастар</a:t>
                      </a:r>
                      <a:endParaRPr lang="ru-RU" sz="1200" i="1"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b="1" i="1">
                          <a:latin typeface="Times New Roman" pitchFamily="18" charset="0"/>
                          <a:ea typeface="Times New Roman"/>
                          <a:cs typeface="Times New Roman" pitchFamily="18" charset="0"/>
                        </a:rPr>
                        <a:t>Барлығы</a:t>
                      </a:r>
                      <a:endParaRPr lang="ru-RU" sz="1200" i="1">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294</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942</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2936</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b="1" i="1" dirty="0" smtClean="0">
                          <a:latin typeface="Times New Roman" pitchFamily="18" charset="0"/>
                          <a:ea typeface="Calibri"/>
                          <a:cs typeface="Times New Roman" pitchFamily="18" charset="0"/>
                        </a:rPr>
                        <a:t>4172</a:t>
                      </a:r>
                      <a:endParaRPr lang="ru-RU" sz="1200" b="1"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7"/>
                  </a:ext>
                </a:extLst>
              </a:tr>
              <a:tr h="251955">
                <a:tc vMerge="1">
                  <a:txBody>
                    <a:bodyPr/>
                    <a:lstStyle/>
                    <a:p>
                      <a:endParaRPr lang="ru-RU"/>
                    </a:p>
                  </a:txBody>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Балалар:</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151</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625</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1538</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2314</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8"/>
                  </a:ext>
                </a:extLst>
              </a:tr>
              <a:tr h="251955">
                <a:tc vMerge="1">
                  <a:txBody>
                    <a:bodyPr/>
                    <a:lstStyle/>
                    <a:p>
                      <a:endParaRPr lang="ru-RU"/>
                    </a:p>
                  </a:txBody>
                  <a:tcPr/>
                </a:tc>
                <a:tc>
                  <a:txBody>
                    <a:bodyPr/>
                    <a:lstStyle/>
                    <a:p>
                      <a:pPr fontAlgn="base">
                        <a:lnSpc>
                          <a:spcPct val="115000"/>
                        </a:lnSpc>
                        <a:spcAft>
                          <a:spcPts val="0"/>
                        </a:spcAft>
                      </a:pPr>
                      <a:r>
                        <a:rPr lang="kk-KZ" sz="1200" i="1" kern="1200">
                          <a:solidFill>
                            <a:srgbClr val="000000"/>
                          </a:solidFill>
                          <a:latin typeface="Times New Roman" pitchFamily="18" charset="0"/>
                          <a:ea typeface="Times New Roman"/>
                          <a:cs typeface="Times New Roman" pitchFamily="18" charset="0"/>
                        </a:rPr>
                        <a:t>1 жасқа дейіңгі балалар</a:t>
                      </a:r>
                      <a:endParaRPr lang="ru-RU" sz="1200" i="1">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82</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191</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1014</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1287</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09"/>
                  </a:ext>
                </a:extLst>
              </a:tr>
              <a:tr h="251955">
                <a:tc vMerge="1">
                  <a:txBody>
                    <a:bodyPr/>
                    <a:lstStyle/>
                    <a:p>
                      <a:endParaRPr lang="ru-RU"/>
                    </a:p>
                  </a:txBody>
                  <a:tcPr/>
                </a:tc>
                <a:tc>
                  <a:txBody>
                    <a:bodyPr/>
                    <a:lstStyle/>
                    <a:p>
                      <a:pPr fontAlgn="base">
                        <a:lnSpc>
                          <a:spcPct val="115000"/>
                        </a:lnSpc>
                        <a:spcAft>
                          <a:spcPts val="0"/>
                        </a:spcAft>
                      </a:pPr>
                      <a:r>
                        <a:rPr lang="kk-KZ" sz="1200" i="1" kern="1200">
                          <a:solidFill>
                            <a:srgbClr val="000000"/>
                          </a:solidFill>
                          <a:latin typeface="Times New Roman" pitchFamily="18" charset="0"/>
                          <a:ea typeface="Times New Roman"/>
                          <a:cs typeface="Times New Roman" pitchFamily="18" charset="0"/>
                        </a:rPr>
                        <a:t>Ересектер:</a:t>
                      </a:r>
                      <a:endParaRPr lang="ru-RU" sz="1200" i="1">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143</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317</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1398</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1858</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10"/>
                  </a:ext>
                </a:extLst>
              </a:tr>
              <a:tr h="498835">
                <a:tc vMerge="1">
                  <a:txBody>
                    <a:bodyPr/>
                    <a:lstStyle/>
                    <a:p>
                      <a:endParaRPr lang="ru-RU"/>
                    </a:p>
                  </a:txBody>
                  <a:tcPr/>
                </a:tc>
                <a:tc>
                  <a:txBody>
                    <a:bodyPr/>
                    <a:lstStyle/>
                    <a:p>
                      <a:pPr fontAlgn="base">
                        <a:lnSpc>
                          <a:spcPct val="115000"/>
                        </a:lnSpc>
                        <a:spcAft>
                          <a:spcPts val="0"/>
                        </a:spcAft>
                      </a:pPr>
                      <a:r>
                        <a:rPr lang="kk-KZ" sz="1200" i="1" kern="1200" dirty="0">
                          <a:solidFill>
                            <a:srgbClr val="000000"/>
                          </a:solidFill>
                          <a:latin typeface="Times New Roman" pitchFamily="18" charset="0"/>
                          <a:ea typeface="Times New Roman"/>
                          <a:cs typeface="Times New Roman" pitchFamily="18" charset="0"/>
                        </a:rPr>
                        <a:t>Оның ішіндегі жүкті әйелдер </a:t>
                      </a:r>
                      <a:endParaRPr lang="ru-RU" sz="1200" i="1" dirty="0">
                        <a:latin typeface="Times New Roman" pitchFamily="18" charset="0"/>
                        <a:ea typeface="Calibri"/>
                        <a:cs typeface="Times New Roman" pitchFamily="18" charset="0"/>
                      </a:endParaRPr>
                    </a:p>
                  </a:txBody>
                  <a:tcPr marL="25940" marR="25940" marT="4323"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88</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114</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901</a:t>
                      </a:r>
                      <a:endParaRPr lang="ru-RU" sz="1200" i="1" dirty="0">
                        <a:latin typeface="Times New Roman" pitchFamily="18" charset="0"/>
                        <a:ea typeface="Calibri"/>
                        <a:cs typeface="Times New Roman" pitchFamily="18" charset="0"/>
                      </a:endParaRPr>
                    </a:p>
                  </a:txBody>
                  <a:tcPr marL="25940" marR="25940" marT="4323"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ase">
                        <a:lnSpc>
                          <a:spcPct val="115000"/>
                        </a:lnSpc>
                        <a:spcAft>
                          <a:spcPts val="0"/>
                        </a:spcAft>
                      </a:pPr>
                      <a:r>
                        <a:rPr lang="kk-KZ" sz="1200" i="1" dirty="0" smtClean="0">
                          <a:latin typeface="Times New Roman" pitchFamily="18" charset="0"/>
                          <a:ea typeface="Calibri"/>
                          <a:cs typeface="Times New Roman" pitchFamily="18" charset="0"/>
                        </a:rPr>
                        <a:t>1103</a:t>
                      </a:r>
                      <a:endParaRPr lang="ru-RU" sz="1200" i="1" dirty="0">
                        <a:latin typeface="Times New Roman" pitchFamily="18" charset="0"/>
                        <a:ea typeface="Calibri"/>
                        <a:cs typeface="Times New Roman"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01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571479"/>
          <a:ext cx="9144000" cy="6143673"/>
        </p:xfrm>
        <a:graphic>
          <a:graphicData uri="http://schemas.openxmlformats.org/drawingml/2006/table">
            <a:tbl>
              <a:tblPr/>
              <a:tblGrid>
                <a:gridCol w="3865755"/>
                <a:gridCol w="2378927"/>
                <a:gridCol w="1316452"/>
                <a:gridCol w="1582866"/>
              </a:tblGrid>
              <a:tr h="178341">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9128">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1»</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483</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275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107</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97">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2»</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845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228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78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3»</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1291</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660</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106</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4»</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483</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178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78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5»</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1000</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403</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76</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a:t>
                      </a:r>
                      <a:r>
                        <a:rPr lang="ru-RU" sz="1100" b="0" i="1" u="none" strike="noStrike" dirty="0" smtClean="0">
                          <a:solidFill>
                            <a:srgbClr val="000000"/>
                          </a:solidFill>
                          <a:latin typeface="Times New Roman"/>
                        </a:rPr>
                        <a:t>6»</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1105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437</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№7"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855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284</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110</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№8"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333</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180</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№9"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782</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192</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№10"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803</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335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98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№11</a:t>
                      </a:r>
                      <a:r>
                        <a:rPr lang="ru-RU" sz="1100" b="0" i="1" u="none" strike="noStrike" dirty="0" smtClean="0">
                          <a:solidFill>
                            <a:srgbClr val="000000"/>
                          </a:solidFill>
                          <a:latin typeface="Times New Roman"/>
                        </a:rPr>
                        <a:t>"</a:t>
                      </a:r>
                      <a:endParaRPr lang="ru-RU" sz="1100" b="0" i="1" u="none" strike="noStrike" dirty="0">
                        <a:solidFill>
                          <a:srgbClr val="000000"/>
                        </a:solidFill>
                        <a:latin typeface="Times New Roman"/>
                      </a:endParaRP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434</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191</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97">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№12"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318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100</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86</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7281">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поликлиника №13" </a:t>
                      </a:r>
                    </a:p>
                  </a:txBody>
                  <a:tcPr marL="4821" marR="4821" marT="4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75</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18</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1600200" y="7620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Кеңес алған науқастар емхана бойынша</a:t>
            </a:r>
            <a:endParaRPr lang="ru-RU" sz="25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57169"/>
          <a:ext cx="8858313" cy="6172246"/>
        </p:xfrm>
        <a:graphic>
          <a:graphicData uri="http://schemas.openxmlformats.org/drawingml/2006/table">
            <a:tbl>
              <a:tblPr/>
              <a:tblGrid>
                <a:gridCol w="4681222"/>
                <a:gridCol w="2033950"/>
                <a:gridCol w="1143008"/>
                <a:gridCol w="1000133"/>
              </a:tblGrid>
              <a:tr h="306732">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898">
                <a:tc>
                  <a:txBody>
                    <a:bodyPr/>
                    <a:lstStyle/>
                    <a:p>
                      <a:pPr algn="l" fontAlgn="ctr"/>
                      <a:r>
                        <a:rPr lang="ru-RU" sz="1100" b="0" i="1" u="none" strike="noStrike" dirty="0">
                          <a:solidFill>
                            <a:srgbClr val="000000"/>
                          </a:solidFill>
                          <a:latin typeface="Times New Roman"/>
                        </a:rPr>
                        <a:t>Государственное коммунальное предприятие на праве хозяйственного ведения "Городская больница №2" УЗ г.Шымкент</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775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444</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"Поликлиника "</a:t>
                      </a:r>
                      <a:r>
                        <a:rPr lang="ru-RU" sz="1100" b="0" i="1" u="none" strike="noStrike" dirty="0" err="1">
                          <a:solidFill>
                            <a:srgbClr val="000000"/>
                          </a:solidFill>
                          <a:latin typeface="Times New Roman"/>
                        </a:rPr>
                        <a:t>Дау-Мед</a:t>
                      </a:r>
                      <a:r>
                        <a:rPr lang="ru-RU" sz="1100" b="0" i="1" u="none" strike="noStrike" dirty="0">
                          <a:solidFill>
                            <a:srgbClr val="000000"/>
                          </a:solidFill>
                          <a:latin typeface="Times New Roman"/>
                        </a:rPr>
                        <a: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282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118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"ASEM MEDICAL"</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366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137</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9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a:t>
                      </a:r>
                      <a:r>
                        <a:rPr lang="ru-RU" sz="1100" b="0" i="1" u="none" strike="noStrike" dirty="0" err="1">
                          <a:solidFill>
                            <a:srgbClr val="000000"/>
                          </a:solidFill>
                          <a:latin typeface="Times New Roman"/>
                        </a:rPr>
                        <a:t>Ай-Нұры</a:t>
                      </a:r>
                      <a:r>
                        <a:rPr lang="ru-RU" sz="1100" b="0" i="1" u="none" strike="noStrike" dirty="0">
                          <a:solidFill>
                            <a:srgbClr val="000000"/>
                          </a:solidFill>
                          <a:latin typeface="Times New Roman"/>
                        </a:rPr>
                        <a: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407</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178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59</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15">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 Медицинский центр </a:t>
                      </a:r>
                      <a:r>
                        <a:rPr lang="ru-RU" sz="1100" b="0" i="1" u="none" strike="noStrike" dirty="0" err="1">
                          <a:solidFill>
                            <a:srgbClr val="000000"/>
                          </a:solidFill>
                          <a:latin typeface="Times New Roman"/>
                        </a:rPr>
                        <a:t>Атамекен</a:t>
                      </a:r>
                      <a:r>
                        <a:rPr lang="ru-RU" sz="1100" b="0" i="1" u="none" strike="noStrike" dirty="0">
                          <a:solidFill>
                            <a:srgbClr val="000000"/>
                          </a:solidFill>
                          <a:latin typeface="Times New Roman"/>
                        </a:rPr>
                        <a: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725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395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Otau</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Med</a:t>
                      </a:r>
                      <a:r>
                        <a:rPr lang="ru-RU" sz="1100" b="0" i="1" u="none" strike="noStrike" dirty="0">
                          <a:solidFill>
                            <a:srgbClr val="000000"/>
                          </a:solidFill>
                          <a:latin typeface="Times New Roman"/>
                        </a:rPr>
                        <a: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1002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526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ParkHealth</a:t>
                      </a:r>
                      <a:r>
                        <a:rPr lang="ru-RU" sz="1100" b="0" i="1" u="none" strike="noStrike" dirty="0">
                          <a:solidFill>
                            <a:srgbClr val="000000"/>
                          </a:solidFill>
                          <a:latin typeface="Times New Roman"/>
                        </a:rPr>
                        <a: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238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Медикер</a:t>
                      </a:r>
                      <a:r>
                        <a:rPr lang="ru-RU" sz="1100" b="0" i="1" u="none" strike="noStrike" dirty="0">
                          <a:solidFill>
                            <a:srgbClr val="000000"/>
                          </a:solidFill>
                          <a:latin typeface="Times New Roman"/>
                        </a:rPr>
                        <a:t> ЮК"</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619</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283</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a:solidFill>
                            <a:srgbClr val="000000"/>
                          </a:solidFill>
                          <a:latin typeface="Times New Roman"/>
                        </a:rPr>
                        <a:t>Товарищество с ограниченной ответственностью "Шымфарм"</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405</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176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54</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dirty="0">
                          <a:solidFill>
                            <a:srgbClr val="000000"/>
                          </a:solidFill>
                          <a:latin typeface="Times New Roman"/>
                        </a:rPr>
                        <a:t>Производственный кооператив "Поликлиника Чапаевка"</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336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87</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84">
                <a:tc>
                  <a:txBody>
                    <a:bodyPr/>
                    <a:lstStyle/>
                    <a:p>
                      <a:pPr algn="l" fontAlgn="ctr"/>
                      <a:r>
                        <a:rPr lang="ru-RU" sz="1100" b="0" i="1" u="none" strike="noStrike">
                          <a:solidFill>
                            <a:srgbClr val="000000"/>
                          </a:solidFill>
                          <a:latin typeface="Times New Roman"/>
                        </a:rPr>
                        <a:t>Товарищество с ограниченной ответственностью "№14 Емдеу орталығы"</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412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220</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a:solidFill>
                            <a:srgbClr val="000000"/>
                          </a:solidFill>
                          <a:latin typeface="Times New Roman"/>
                        </a:rPr>
                        <a:t>Товарищество с ограниченной ответственностью "ALYA MED"</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88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20</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91">
                <a:tc>
                  <a:txBody>
                    <a:bodyPr/>
                    <a:lstStyle/>
                    <a:p>
                      <a:pPr algn="l" fontAlgn="ctr"/>
                      <a:r>
                        <a:rPr lang="ru-RU" sz="1100" b="0" i="1" u="none" strike="noStrike">
                          <a:solidFill>
                            <a:srgbClr val="000000"/>
                          </a:solidFill>
                          <a:latin typeface="Times New Roman"/>
                        </a:rPr>
                        <a:t>Товарищество с ограниченной ответственностью "MEDICAL CENTER SHUBARSU (МЕДИКАЛ ЦЕНТР ШУБАРСУ)"</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349</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131</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27</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15">
                <a:tc>
                  <a:txBody>
                    <a:bodyPr/>
                    <a:lstStyle/>
                    <a:p>
                      <a:pPr algn="l" fontAlgn="ctr"/>
                      <a:r>
                        <a:rPr lang="ru-RU" sz="1100" b="0" i="1" u="none" strike="noStrike">
                          <a:solidFill>
                            <a:srgbClr val="000000"/>
                          </a:solidFill>
                          <a:latin typeface="Times New Roman"/>
                        </a:rPr>
                        <a:t>Товарищество с ограниченной ответственностью "Shymkent Medical Services"</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58</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91">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Доктора Орынбаева"</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100</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59</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91">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"РайМед"</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296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223</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a:solidFill>
                            <a:srgbClr val="000000"/>
                          </a:solidFill>
                          <a:latin typeface="Times New Roman"/>
                        </a:rPr>
                        <a:t>Товарищество с ограниченной ответственностью "Сымбат-Нұр"</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126</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54</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l" fontAlgn="ctr"/>
                      <a:r>
                        <a:rPr lang="ru-RU" sz="1100" b="0" i="1" u="none" strike="noStrike">
                          <a:solidFill>
                            <a:srgbClr val="000000"/>
                          </a:solidFill>
                          <a:latin typeface="Times New Roman"/>
                        </a:rPr>
                        <a:t>Товарищество с ограниченной ответственностью "Klinika Qazygurt"</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142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59</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21</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91">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"Омарали"</a:t>
                      </a:r>
                    </a:p>
                  </a:txBody>
                  <a:tcPr marL="4359" marR="4359" marT="4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93</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24</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59" marR="4359" marT="4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xmlns="" id="{6FF5ABE7-5750-410D-B76D-9F6D72542301}"/>
              </a:ext>
            </a:extLst>
          </p:cNvPr>
          <p:cNvGraphicFramePr>
            <a:graphicFrameLocks noGrp="1"/>
          </p:cNvGraphicFramePr>
          <p:nvPr>
            <p:extLst>
              <p:ext uri="{D42A27DB-BD31-4B8C-83A1-F6EECF244321}">
                <p14:modId xmlns:p14="http://schemas.microsoft.com/office/powerpoint/2010/main" xmlns="" val="308347154"/>
              </p:ext>
            </p:extLst>
          </p:nvPr>
        </p:nvGraphicFramePr>
        <p:xfrm>
          <a:off x="110836" y="715372"/>
          <a:ext cx="8922328" cy="5380949"/>
        </p:xfrm>
        <a:graphic>
          <a:graphicData uri="http://schemas.openxmlformats.org/drawingml/2006/table">
            <a:tbl>
              <a:tblPr firstRow="1" firstCol="1" bandRow="1">
                <a:tableStyleId>{BC89EF96-8CEA-46FF-86C4-4CE0E7609802}</a:tableStyleId>
              </a:tblPr>
              <a:tblGrid>
                <a:gridCol w="2928354">
                  <a:extLst>
                    <a:ext uri="{9D8B030D-6E8A-4147-A177-3AD203B41FA5}">
                      <a16:colId xmlns:a16="http://schemas.microsoft.com/office/drawing/2014/main" xmlns="" val="4157208569"/>
                    </a:ext>
                  </a:extLst>
                </a:gridCol>
                <a:gridCol w="5993974">
                  <a:extLst>
                    <a:ext uri="{9D8B030D-6E8A-4147-A177-3AD203B41FA5}">
                      <a16:colId xmlns:a16="http://schemas.microsoft.com/office/drawing/2014/main" xmlns="" val="4080811435"/>
                    </a:ext>
                  </a:extLst>
                </a:gridCol>
              </a:tblGrid>
              <a:tr h="215968">
                <a:tc>
                  <a:txBody>
                    <a:bodyPr/>
                    <a:lstStyle/>
                    <a:p>
                      <a:pPr algn="l">
                        <a:tabLst>
                          <a:tab pos="2233295" algn="l"/>
                          <a:tab pos="2969895" algn="ctr"/>
                        </a:tabLst>
                      </a:pPr>
                      <a:r>
                        <a:rPr lang="kk-KZ" sz="1400" i="1" dirty="0">
                          <a:solidFill>
                            <a:schemeClr val="tx1"/>
                          </a:solidFill>
                          <a:effectLst/>
                          <a:latin typeface="Times New Roman" panose="02020603050405020304" pitchFamily="18" charset="0"/>
                          <a:cs typeface="Times New Roman" panose="02020603050405020304" pitchFamily="18" charset="0"/>
                        </a:rPr>
                        <a:t>Нысананың мекен-жайы</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0" indent="0" algn="l">
                        <a:tabLst>
                          <a:tab pos="2233295" algn="l"/>
                          <a:tab pos="2969895" algn="ctr"/>
                        </a:tabLst>
                      </a:pPr>
                      <a:r>
                        <a:rPr lang="kk-KZ" sz="1400" b="0" i="1" dirty="0">
                          <a:solidFill>
                            <a:schemeClr val="tx1"/>
                          </a:solidFill>
                          <a:effectLst/>
                          <a:latin typeface="Times New Roman" panose="02020603050405020304" pitchFamily="18" charset="0"/>
                          <a:cs typeface="Times New Roman" panose="02020603050405020304" pitchFamily="18" charset="0"/>
                        </a:rPr>
                        <a:t>Шымкент қ., Еңбекші ауданы, </a:t>
                      </a:r>
                      <a:r>
                        <a:rPr lang="kk-KZ" sz="1400" b="0" i="1" dirty="0" smtClean="0">
                          <a:solidFill>
                            <a:schemeClr val="tx1"/>
                          </a:solidFill>
                          <a:effectLst/>
                          <a:latin typeface="Times New Roman" panose="02020603050405020304" pitchFamily="18" charset="0"/>
                          <a:cs typeface="Times New Roman" panose="02020603050405020304" pitchFamily="18" charset="0"/>
                        </a:rPr>
                        <a:t>Жібек жолы көшесі 13</a:t>
                      </a:r>
                      <a:endParaRPr lang="ru-RU" sz="14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522631562"/>
                  </a:ext>
                </a:extLst>
              </a:tr>
              <a:tr h="431937">
                <a:tc>
                  <a:txBody>
                    <a:bodyPr/>
                    <a:lstStyle/>
                    <a:p>
                      <a:pPr>
                        <a:tabLst>
                          <a:tab pos="2233295" algn="l"/>
                          <a:tab pos="2969895" algn="ctr"/>
                        </a:tabLst>
                      </a:pPr>
                      <a:r>
                        <a:rPr lang="kk-KZ"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Бас дәрігер</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0" indent="0" algn="l">
                        <a:tabLst>
                          <a:tab pos="2233295" algn="l"/>
                          <a:tab pos="2969895" algn="ctr"/>
                        </a:tabLst>
                      </a:pPr>
                      <a:r>
                        <a:rPr lang="kk-KZ" sz="1400" i="1" dirty="0">
                          <a:solidFill>
                            <a:schemeClr val="tx1"/>
                          </a:solidFill>
                          <a:effectLst/>
                          <a:latin typeface="Times New Roman" panose="02020603050405020304" pitchFamily="18" charset="0"/>
                          <a:cs typeface="Times New Roman" panose="02020603050405020304" pitchFamily="18" charset="0"/>
                        </a:rPr>
                        <a:t>Бас </a:t>
                      </a:r>
                      <a:r>
                        <a:rPr lang="kk-KZ" sz="1400" i="1" dirty="0" smtClean="0">
                          <a:solidFill>
                            <a:schemeClr val="tx1"/>
                          </a:solidFill>
                          <a:effectLst/>
                          <a:latin typeface="Times New Roman" panose="02020603050405020304" pitchFamily="18" charset="0"/>
                          <a:cs typeface="Times New Roman" panose="02020603050405020304" pitchFamily="18" charset="0"/>
                        </a:rPr>
                        <a:t>дәрігер- </a:t>
                      </a:r>
                      <a:r>
                        <a:rPr lang="kk-KZ" sz="140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Ережепов</a:t>
                      </a:r>
                      <a:r>
                        <a:rPr lang="kk-KZ"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Бақтығали Аюбаевич</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777646365"/>
                  </a:ext>
                </a:extLst>
              </a:tr>
              <a:tr h="431937">
                <a:tc>
                  <a:txBody>
                    <a:bodyPr/>
                    <a:lstStyle/>
                    <a:p>
                      <a:pPr>
                        <a:lnSpc>
                          <a:spcPct val="115000"/>
                        </a:lnSpc>
                        <a:spcAft>
                          <a:spcPts val="1000"/>
                        </a:spcAft>
                      </a:pPr>
                      <a:r>
                        <a:rPr lang="kk-KZ" sz="1400" b="1" i="1" dirty="0">
                          <a:solidFill>
                            <a:schemeClr val="tx1"/>
                          </a:solidFill>
                          <a:effectLst/>
                          <a:latin typeface="Times New Roman" panose="02020603050405020304" pitchFamily="18" charset="0"/>
                          <a:cs typeface="Times New Roman" panose="02020603050405020304" pitchFamily="18" charset="0"/>
                        </a:rPr>
                        <a:t>Пайдалануға берілген уақыты </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72000" algn="l">
                        <a:lnSpc>
                          <a:spcPct val="100000"/>
                        </a:lnSpc>
                        <a:spcAft>
                          <a:spcPts val="1000"/>
                        </a:spcAft>
                      </a:pPr>
                      <a:r>
                        <a:rPr lang="kk-KZ" sz="1400" i="1" dirty="0" smtClean="0">
                          <a:solidFill>
                            <a:schemeClr val="tx1"/>
                          </a:solidFill>
                          <a:effectLst/>
                          <a:latin typeface="Times New Roman" panose="02020603050405020304" pitchFamily="18" charset="0"/>
                          <a:cs typeface="Times New Roman" panose="02020603050405020304" pitchFamily="18" charset="0"/>
                        </a:rPr>
                        <a:t>1986 </a:t>
                      </a:r>
                      <a:r>
                        <a:rPr lang="kk-KZ" sz="1400" i="1" dirty="0">
                          <a:solidFill>
                            <a:schemeClr val="tx1"/>
                          </a:solidFill>
                          <a:effectLst/>
                          <a:latin typeface="Times New Roman" panose="02020603050405020304" pitchFamily="18" charset="0"/>
                          <a:cs typeface="Times New Roman" panose="02020603050405020304" pitchFamily="18" charset="0"/>
                        </a:rPr>
                        <a:t>жылы пайдалануға берілді. </a:t>
                      </a:r>
                      <a:r>
                        <a:rPr lang="kk-KZ" sz="1400" i="1" dirty="0" smtClean="0">
                          <a:solidFill>
                            <a:schemeClr val="tx1"/>
                          </a:solidFill>
                          <a:effectLst/>
                          <a:latin typeface="Times New Roman" panose="02020603050405020304" pitchFamily="18" charset="0"/>
                          <a:cs typeface="Times New Roman" panose="02020603050405020304" pitchFamily="18" charset="0"/>
                        </a:rPr>
                        <a:t>2011 жылы  </a:t>
                      </a:r>
                      <a:r>
                        <a:rPr lang="kk-KZ" sz="1400" i="1" dirty="0">
                          <a:solidFill>
                            <a:schemeClr val="tx1"/>
                          </a:solidFill>
                          <a:effectLst/>
                          <a:latin typeface="Times New Roman" panose="02020603050405020304" pitchFamily="18" charset="0"/>
                          <a:cs typeface="Times New Roman" panose="02020603050405020304" pitchFamily="18" charset="0"/>
                        </a:rPr>
                        <a:t>көрделі жөндеу жұмыстары жүргізілді.</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222685660"/>
                  </a:ext>
                </a:extLst>
              </a:tr>
              <a:tr h="215968">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Жалпы көлемі</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i="1" dirty="0" smtClean="0">
                          <a:solidFill>
                            <a:schemeClr val="tx1"/>
                          </a:solidFill>
                          <a:effectLst/>
                          <a:latin typeface="Times New Roman" panose="02020603050405020304" pitchFamily="18" charset="0"/>
                          <a:cs typeface="Times New Roman" panose="02020603050405020304" pitchFamily="18" charset="0"/>
                        </a:rPr>
                        <a:t>4,4681 г.а</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2135161712"/>
                  </a:ext>
                </a:extLst>
              </a:tr>
              <a:tr h="215968">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Тиімді аймақ көлемі</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i="1" dirty="0" smtClean="0">
                          <a:solidFill>
                            <a:schemeClr val="tx1"/>
                          </a:solidFill>
                          <a:effectLst/>
                          <a:latin typeface="Times New Roman" panose="02020603050405020304" pitchFamily="18" charset="0"/>
                          <a:cs typeface="Times New Roman" panose="02020603050405020304" pitchFamily="18" charset="0"/>
                        </a:rPr>
                        <a:t>4764,7 ш.м</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592654335"/>
                  </a:ext>
                </a:extLst>
              </a:tr>
              <a:tr h="215968">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Нысан </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b="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Жұқпалы</a:t>
                      </a:r>
                      <a:r>
                        <a:rPr lang="kk-KZ" sz="1400" b="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типтік</a:t>
                      </a:r>
                      <a:endParaRPr lang="ru-RU" sz="14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295804905"/>
                  </a:ext>
                </a:extLst>
              </a:tr>
              <a:tr h="215968">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Ғимараттың жылыту жүйесі</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i="1" dirty="0" smtClean="0">
                          <a:solidFill>
                            <a:schemeClr val="tx1"/>
                          </a:solidFill>
                          <a:effectLst/>
                          <a:latin typeface="Times New Roman" panose="02020603050405020304" pitchFamily="18" charset="0"/>
                          <a:cs typeface="Times New Roman" panose="02020603050405020304" pitchFamily="18" charset="0"/>
                        </a:rPr>
                        <a:t>Автономдық</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708762602"/>
                  </a:ext>
                </a:extLst>
              </a:tr>
              <a:tr h="1079842">
                <a:tc>
                  <a:txBody>
                    <a:bodyPr/>
                    <a:lstStyle/>
                    <a:p>
                      <a:pPr>
                        <a:tabLst>
                          <a:tab pos="2233295" algn="l"/>
                          <a:tab pos="2969895" algn="ctr"/>
                        </a:tabLst>
                      </a:pPr>
                      <a:r>
                        <a:rPr lang="kk-KZ" sz="1400" b="1" i="1" dirty="0">
                          <a:solidFill>
                            <a:schemeClr val="tx1"/>
                          </a:solidFill>
                          <a:latin typeface="Times New Roman" panose="02020603050405020304" pitchFamily="18" charset="0"/>
                          <a:cs typeface="Times New Roman" panose="02020603050405020304" pitchFamily="18" charset="0"/>
                        </a:rPr>
                        <a:t>Жеке  ғимараттар  саны және нысанның құрылымы</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Бас ғимарат  корпус. (А-корпус,</a:t>
                      </a:r>
                      <a:r>
                        <a:rPr lang="kk-KZ"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Б-корпус, В-корпус Г-корпус, </a:t>
                      </a:r>
                      <a:r>
                        <a:rPr lang="en-US"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kk-KZ"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400" i="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корпус, С-корпус, К-корпус </a:t>
                      </a:r>
                      <a:r>
                        <a:rPr lang="kk-KZ" sz="140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111125" algn="l">
                        <a:tabLst>
                          <a:tab pos="2233295" algn="l"/>
                          <a:tab pos="2969895" algn="ctr"/>
                        </a:tabLst>
                      </a:pPr>
                      <a:r>
                        <a:rPr lang="ru-RU" sz="140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Гараж </a:t>
                      </a:r>
                    </a:p>
                    <a:p>
                      <a:pPr marL="111125" algn="l">
                        <a:tabLst>
                          <a:tab pos="2233295" algn="l"/>
                          <a:tab pos="2969895" algn="ctr"/>
                        </a:tabLst>
                      </a:pPr>
                      <a:r>
                        <a:rPr lang="ru-RU" sz="1400" i="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Қойма</a:t>
                      </a:r>
                      <a:r>
                        <a:rPr lang="ru-RU" sz="140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1126395365"/>
                  </a:ext>
                </a:extLst>
              </a:tr>
              <a:tr h="647905">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Қызметкерлер:</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400" i="1" dirty="0">
                          <a:solidFill>
                            <a:schemeClr val="tx1"/>
                          </a:solidFill>
                          <a:effectLst/>
                          <a:latin typeface="Times New Roman" panose="02020603050405020304" pitchFamily="18" charset="0"/>
                          <a:cs typeface="Times New Roman" panose="02020603050405020304" pitchFamily="18" charset="0"/>
                        </a:rPr>
                        <a:t> Барлығы - </a:t>
                      </a:r>
                      <a:r>
                        <a:rPr lang="kk-KZ" sz="1400" b="0" i="1" dirty="0" smtClean="0">
                          <a:solidFill>
                            <a:schemeClr val="tx1"/>
                          </a:solidFill>
                          <a:latin typeface="Times New Roman" panose="02020603050405020304" pitchFamily="18" charset="0"/>
                          <a:cs typeface="Times New Roman" panose="02020603050405020304" pitchFamily="18" charset="0"/>
                        </a:rPr>
                        <a:t>676</a:t>
                      </a:r>
                      <a:endParaRPr lang="ru-RU" sz="1400" b="0" i="1"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i="1" dirty="0">
                          <a:solidFill>
                            <a:schemeClr val="tx1"/>
                          </a:solidFill>
                          <a:effectLst/>
                          <a:latin typeface="Times New Roman" panose="02020603050405020304" pitchFamily="18" charset="0"/>
                          <a:cs typeface="Times New Roman" panose="02020603050405020304" pitchFamily="18" charset="0"/>
                        </a:rPr>
                        <a:t> </a:t>
                      </a:r>
                      <a:r>
                        <a:rPr lang="ru-RU" sz="1400" i="1" dirty="0" err="1">
                          <a:solidFill>
                            <a:schemeClr val="tx1"/>
                          </a:solidFill>
                          <a:effectLst/>
                          <a:latin typeface="Times New Roman" panose="02020603050405020304" pitchFamily="18" charset="0"/>
                          <a:cs typeface="Times New Roman" panose="02020603050405020304" pitchFamily="18" charset="0"/>
                        </a:rPr>
                        <a:t>дәрігерлер</a:t>
                      </a:r>
                      <a:r>
                        <a:rPr lang="ru-RU" sz="1400" i="1" dirty="0">
                          <a:solidFill>
                            <a:schemeClr val="tx1"/>
                          </a:solidFill>
                          <a:effectLst/>
                          <a:latin typeface="Times New Roman" panose="02020603050405020304" pitchFamily="18" charset="0"/>
                          <a:cs typeface="Times New Roman" panose="02020603050405020304" pitchFamily="18" charset="0"/>
                        </a:rPr>
                        <a:t> - </a:t>
                      </a:r>
                      <a:r>
                        <a:rPr lang="ru-RU" sz="1400" i="1" dirty="0" smtClean="0">
                          <a:solidFill>
                            <a:schemeClr val="tx1"/>
                          </a:solidFill>
                          <a:effectLst/>
                          <a:latin typeface="Times New Roman" panose="02020603050405020304" pitchFamily="18" charset="0"/>
                          <a:cs typeface="Times New Roman" panose="02020603050405020304" pitchFamily="18" charset="0"/>
                        </a:rPr>
                        <a:t>109, </a:t>
                      </a:r>
                      <a:r>
                        <a:rPr lang="ru-RU" sz="1400" i="1" dirty="0" err="1">
                          <a:solidFill>
                            <a:schemeClr val="tx1"/>
                          </a:solidFill>
                          <a:effectLst/>
                          <a:latin typeface="Times New Roman" panose="02020603050405020304" pitchFamily="18" charset="0"/>
                          <a:cs typeface="Times New Roman" panose="02020603050405020304" pitchFamily="18" charset="0"/>
                        </a:rPr>
                        <a:t>медициналық</a:t>
                      </a:r>
                      <a:r>
                        <a:rPr lang="ru-RU" sz="1400" i="1" dirty="0">
                          <a:solidFill>
                            <a:schemeClr val="tx1"/>
                          </a:solidFill>
                          <a:effectLst/>
                          <a:latin typeface="Times New Roman" panose="02020603050405020304" pitchFamily="18" charset="0"/>
                          <a:cs typeface="Times New Roman" panose="02020603050405020304" pitchFamily="18" charset="0"/>
                        </a:rPr>
                        <a:t> орта </a:t>
                      </a:r>
                      <a:r>
                        <a:rPr lang="ru-RU" sz="1400" i="1" dirty="0" err="1">
                          <a:solidFill>
                            <a:schemeClr val="tx1"/>
                          </a:solidFill>
                          <a:effectLst/>
                          <a:latin typeface="Times New Roman" panose="02020603050405020304" pitchFamily="18" charset="0"/>
                          <a:cs typeface="Times New Roman" panose="02020603050405020304" pitchFamily="18" charset="0"/>
                        </a:rPr>
                        <a:t>буын</a:t>
                      </a:r>
                      <a:r>
                        <a:rPr lang="ru-RU" sz="1400" i="1" dirty="0">
                          <a:solidFill>
                            <a:schemeClr val="tx1"/>
                          </a:solidFill>
                          <a:effectLst/>
                          <a:latin typeface="Times New Roman" panose="02020603050405020304" pitchFamily="18" charset="0"/>
                          <a:cs typeface="Times New Roman" panose="02020603050405020304" pitchFamily="18" charset="0"/>
                        </a:rPr>
                        <a:t> </a:t>
                      </a:r>
                      <a:r>
                        <a:rPr lang="ru-RU" sz="1400" i="1" dirty="0" err="1">
                          <a:solidFill>
                            <a:schemeClr val="tx1"/>
                          </a:solidFill>
                          <a:effectLst/>
                          <a:latin typeface="Times New Roman" panose="02020603050405020304" pitchFamily="18" charset="0"/>
                          <a:cs typeface="Times New Roman" panose="02020603050405020304" pitchFamily="18" charset="0"/>
                        </a:rPr>
                        <a:t>қызметкерлері</a:t>
                      </a:r>
                      <a:r>
                        <a:rPr lang="ru-RU" sz="1400" i="1" dirty="0">
                          <a:solidFill>
                            <a:schemeClr val="tx1"/>
                          </a:solidFill>
                          <a:effectLst/>
                          <a:latin typeface="Times New Roman" panose="02020603050405020304" pitchFamily="18" charset="0"/>
                          <a:cs typeface="Times New Roman" panose="02020603050405020304" pitchFamily="18" charset="0"/>
                        </a:rPr>
                        <a:t> – </a:t>
                      </a:r>
                      <a:r>
                        <a:rPr lang="ru-RU" sz="1400" i="1" dirty="0" smtClean="0">
                          <a:solidFill>
                            <a:schemeClr val="tx1"/>
                          </a:solidFill>
                          <a:effectLst/>
                          <a:latin typeface="Times New Roman" panose="02020603050405020304" pitchFamily="18" charset="0"/>
                          <a:cs typeface="Times New Roman" panose="02020603050405020304" pitchFamily="18" charset="0"/>
                        </a:rPr>
                        <a:t>262, к</a:t>
                      </a:r>
                      <a:r>
                        <a:rPr lang="kk-KZ" sz="1400" i="1" baseline="0" dirty="0">
                          <a:solidFill>
                            <a:schemeClr val="tx1"/>
                          </a:solidFill>
                          <a:effectLst/>
                          <a:latin typeface="Times New Roman" panose="02020603050405020304" pitchFamily="18" charset="0"/>
                          <a:cs typeface="Times New Roman" panose="02020603050405020304" pitchFamily="18" charset="0"/>
                        </a:rPr>
                        <a:t>іші буынды медицина қызметкерлері – </a:t>
                      </a:r>
                      <a:r>
                        <a:rPr lang="kk-KZ" sz="1400" i="1" baseline="0" dirty="0" smtClean="0">
                          <a:solidFill>
                            <a:schemeClr val="tx1"/>
                          </a:solidFill>
                          <a:effectLst/>
                          <a:latin typeface="Times New Roman" panose="02020603050405020304" pitchFamily="18" charset="0"/>
                          <a:cs typeface="Times New Roman" panose="02020603050405020304" pitchFamily="18" charset="0"/>
                        </a:rPr>
                        <a:t>224,</a:t>
                      </a:r>
                      <a:r>
                        <a:rPr lang="ru-RU" sz="1400" i="1" dirty="0" smtClean="0">
                          <a:solidFill>
                            <a:schemeClr val="tx1"/>
                          </a:solidFill>
                          <a:effectLst/>
                          <a:latin typeface="Times New Roman" panose="02020603050405020304" pitchFamily="18" charset="0"/>
                          <a:cs typeface="Times New Roman" panose="02020603050405020304" pitchFamily="18" charset="0"/>
                        </a:rPr>
                        <a:t>  </a:t>
                      </a:r>
                      <a:r>
                        <a:rPr lang="ru-RU" sz="1400" i="1" dirty="0" err="1">
                          <a:solidFill>
                            <a:schemeClr val="tx1"/>
                          </a:solidFill>
                          <a:effectLst/>
                          <a:latin typeface="Times New Roman" panose="02020603050405020304" pitchFamily="18" charset="0"/>
                          <a:cs typeface="Times New Roman" panose="02020603050405020304" pitchFamily="18" charset="0"/>
                        </a:rPr>
                        <a:t>басқалар</a:t>
                      </a:r>
                      <a:r>
                        <a:rPr lang="ru-RU" sz="1400" i="1" dirty="0">
                          <a:solidFill>
                            <a:schemeClr val="tx1"/>
                          </a:solidFill>
                          <a:effectLst/>
                          <a:latin typeface="Times New Roman" panose="02020603050405020304" pitchFamily="18" charset="0"/>
                          <a:cs typeface="Times New Roman" panose="02020603050405020304" pitchFamily="18" charset="0"/>
                        </a:rPr>
                        <a:t> – </a:t>
                      </a:r>
                      <a:r>
                        <a:rPr lang="ru-RU" sz="1400" i="1" dirty="0" smtClean="0">
                          <a:solidFill>
                            <a:schemeClr val="tx1"/>
                          </a:solidFill>
                          <a:effectLst/>
                          <a:latin typeface="Times New Roman" panose="02020603050405020304" pitchFamily="18" charset="0"/>
                          <a:cs typeface="Times New Roman" panose="02020603050405020304" pitchFamily="18" charset="0"/>
                        </a:rPr>
                        <a:t>81. </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3451903649"/>
                  </a:ext>
                </a:extLst>
              </a:tr>
              <a:tr h="1089516">
                <a:tc>
                  <a:txBody>
                    <a:bodyPr/>
                    <a:lstStyle/>
                    <a:p>
                      <a:pPr>
                        <a:tabLst>
                          <a:tab pos="2233295" algn="l"/>
                          <a:tab pos="2969895" algn="ctr"/>
                        </a:tabLst>
                      </a:pPr>
                      <a:r>
                        <a:rPr lang="kk-KZ" sz="1400" b="1" i="1" dirty="0">
                          <a:solidFill>
                            <a:schemeClr val="tx1"/>
                          </a:solidFill>
                          <a:effectLst/>
                          <a:latin typeface="Times New Roman" panose="02020603050405020304" pitchFamily="18" charset="0"/>
                          <a:cs typeface="Times New Roman" panose="02020603050405020304" pitchFamily="18" charset="0"/>
                        </a:rPr>
                        <a:t>Көрсетілетін медициналық көмектің түрлері: </a:t>
                      </a:r>
                      <a:endParaRPr lang="ru-RU"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lgn="l">
                        <a:tabLst>
                          <a:tab pos="2233295" algn="l"/>
                          <a:tab pos="2969895" algn="ctr"/>
                        </a:tabLst>
                      </a:pPr>
                      <a:r>
                        <a:rPr lang="kk-KZ" sz="1400" b="0" i="1" dirty="0" smtClean="0">
                          <a:solidFill>
                            <a:schemeClr val="tx2">
                              <a:lumMod val="50000"/>
                            </a:schemeClr>
                          </a:solidFill>
                          <a:latin typeface="Times New Roman" pitchFamily="18" charset="0"/>
                          <a:cs typeface="Times New Roman" pitchFamily="18" charset="0"/>
                        </a:rPr>
                        <a:t>Шымкент қаласындағы «Қалалық жұқпалы аурулар ауруханасы» МКҚК, 15.10.2018 жылғы № 0000023 медициналық лицензияға сәйкес, жұқпалы ауруларға шалдыққан немесе күдікті болса  ересектер мен балаларға Шымкент қаласы бойынша  стационарлық медициналық және жұқпалы аурулар бойынша талаптарға сай санитарлық авиациялық </a:t>
                      </a:r>
                      <a:r>
                        <a:rPr lang="ru-RU" sz="1400" b="0" i="1" dirty="0" err="1" smtClean="0">
                          <a:solidFill>
                            <a:schemeClr val="tx1"/>
                          </a:solidFill>
                          <a:effectLst/>
                          <a:latin typeface="Times New Roman" panose="02020603050405020304" pitchFamily="18" charset="0"/>
                          <a:cs typeface="Times New Roman" panose="02020603050405020304" pitchFamily="18" charset="0"/>
                        </a:rPr>
                        <a:t>консульта</a:t>
                      </a:r>
                      <a:r>
                        <a:rPr lang="kk-KZ" sz="1400" b="0" i="1" dirty="0" smtClean="0">
                          <a:solidFill>
                            <a:schemeClr val="tx1"/>
                          </a:solidFill>
                          <a:effectLst/>
                          <a:latin typeface="Times New Roman" panose="02020603050405020304" pitchFamily="18" charset="0"/>
                          <a:cs typeface="Times New Roman" panose="02020603050405020304" pitchFamily="18" charset="0"/>
                        </a:rPr>
                        <a:t>тиялық</a:t>
                      </a:r>
                      <a:r>
                        <a:rPr lang="ru-RU" sz="1400" b="0" i="1" dirty="0" smtClean="0">
                          <a:solidFill>
                            <a:schemeClr val="tx1"/>
                          </a:solidFill>
                          <a:effectLst/>
                          <a:latin typeface="Times New Roman" panose="02020603050405020304" pitchFamily="18" charset="0"/>
                          <a:cs typeface="Times New Roman" panose="02020603050405020304" pitchFamily="18" charset="0"/>
                        </a:rPr>
                        <a:t>– </a:t>
                      </a:r>
                      <a:r>
                        <a:rPr lang="ru-RU" sz="1400" b="0" i="1" dirty="0" err="1" smtClean="0">
                          <a:solidFill>
                            <a:schemeClr val="tx1"/>
                          </a:solidFill>
                          <a:effectLst/>
                          <a:latin typeface="Times New Roman" panose="02020603050405020304" pitchFamily="18" charset="0"/>
                          <a:cs typeface="Times New Roman" panose="02020603050405020304" pitchFamily="18" charset="0"/>
                        </a:rPr>
                        <a:t>диагности</a:t>
                      </a:r>
                      <a:r>
                        <a:rPr lang="kk-KZ" sz="1400" b="0" i="1" dirty="0" smtClean="0">
                          <a:solidFill>
                            <a:schemeClr val="tx1"/>
                          </a:solidFill>
                          <a:effectLst/>
                          <a:latin typeface="Times New Roman" panose="02020603050405020304" pitchFamily="18" charset="0"/>
                          <a:cs typeface="Times New Roman" panose="02020603050405020304" pitchFamily="18" charset="0"/>
                        </a:rPr>
                        <a:t>калық  көмек және клиникалық диагностикалық лабораториялық көмек көрсетеді</a:t>
                      </a:r>
                      <a:r>
                        <a:rPr lang="ru-RU" sz="1400" b="0" i="1" dirty="0" smtClean="0">
                          <a:solidFill>
                            <a:schemeClr val="tx1"/>
                          </a:solidFill>
                          <a:effectLst/>
                          <a:latin typeface="Times New Roman" panose="02020603050405020304" pitchFamily="18" charset="0"/>
                          <a:cs typeface="Times New Roman" panose="02020603050405020304" pitchFamily="18" charset="0"/>
                        </a:rPr>
                        <a:t>.</a:t>
                      </a:r>
                      <a:endParaRPr lang="ru-RU" sz="14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2963006494"/>
                  </a:ext>
                </a:extLst>
              </a:tr>
              <a:tr h="215968">
                <a:tc>
                  <a:txBody>
                    <a:bodyPr/>
                    <a:lstStyle/>
                    <a:p>
                      <a:pPr>
                        <a:tabLst>
                          <a:tab pos="2233295" algn="l"/>
                          <a:tab pos="2969895" algn="ctr"/>
                        </a:tabLst>
                      </a:pPr>
                      <a:r>
                        <a:rPr lang="kk-KZ" sz="1400" i="1" dirty="0">
                          <a:solidFill>
                            <a:schemeClr val="tx1"/>
                          </a:solidFill>
                          <a:effectLst/>
                          <a:latin typeface="Times New Roman" panose="02020603050405020304" pitchFamily="18" charset="0"/>
                          <a:cs typeface="Times New Roman" panose="02020603050405020304" pitchFamily="18" charset="0"/>
                        </a:rPr>
                        <a:t>Төсек-орындар саны</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tc>
                  <a:txBody>
                    <a:bodyPr/>
                    <a:lstStyle/>
                    <a:p>
                      <a:pPr marL="111125">
                        <a:tabLst>
                          <a:tab pos="2233295" algn="l"/>
                          <a:tab pos="2969895" algn="ctr"/>
                        </a:tabLst>
                      </a:pPr>
                      <a:r>
                        <a:rPr lang="kk-KZ" sz="1400" i="1" dirty="0" smtClean="0">
                          <a:solidFill>
                            <a:schemeClr val="tx1"/>
                          </a:solidFill>
                          <a:effectLst/>
                          <a:latin typeface="Times New Roman" panose="02020603050405020304" pitchFamily="18" charset="0"/>
                          <a:cs typeface="Times New Roman" panose="02020603050405020304" pitchFamily="18" charset="0"/>
                        </a:rPr>
                        <a:t>360 </a:t>
                      </a:r>
                      <a:r>
                        <a:rPr lang="kk-KZ" sz="1400" i="1" dirty="0">
                          <a:solidFill>
                            <a:schemeClr val="tx1"/>
                          </a:solidFill>
                          <a:effectLst/>
                          <a:latin typeface="Times New Roman" panose="02020603050405020304" pitchFamily="18" charset="0"/>
                          <a:cs typeface="Times New Roman" panose="02020603050405020304" pitchFamily="18" charset="0"/>
                        </a:rPr>
                        <a:t>төсек. </a:t>
                      </a:r>
                      <a:r>
                        <a:rPr lang="kk-KZ" sz="1400" i="1" dirty="0" smtClean="0">
                          <a:solidFill>
                            <a:schemeClr val="tx1"/>
                          </a:solidFill>
                          <a:effectLst/>
                          <a:latin typeface="Times New Roman" panose="02020603050405020304" pitchFamily="18" charset="0"/>
                          <a:cs typeface="Times New Roman" panose="02020603050405020304" pitchFamily="18" charset="0"/>
                        </a:rPr>
                        <a:t>Балалар-235,</a:t>
                      </a:r>
                      <a:r>
                        <a:rPr lang="kk-KZ" sz="1400" i="1" baseline="0" dirty="0" smtClean="0">
                          <a:solidFill>
                            <a:schemeClr val="tx1"/>
                          </a:solidFill>
                          <a:effectLst/>
                          <a:latin typeface="Times New Roman" panose="02020603050405020304" pitchFamily="18" charset="0"/>
                          <a:cs typeface="Times New Roman" panose="02020603050405020304" pitchFamily="18" charset="0"/>
                        </a:rPr>
                        <a:t> Ересектер-125</a:t>
                      </a:r>
                      <a:endParaRPr lang="ru-RU"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897" marR="26897" marT="0" marB="0">
                    <a:solidFill>
                      <a:schemeClr val="bg1"/>
                    </a:solidFill>
                  </a:tcPr>
                </a:tc>
                <a:extLst>
                  <a:ext uri="{0D108BD9-81ED-4DB2-BD59-A6C34878D82A}">
                    <a16:rowId xmlns:a16="http://schemas.microsoft.com/office/drawing/2014/main" xmlns="" val="3426628272"/>
                  </a:ext>
                </a:extLst>
              </a:tr>
            </a:tbl>
          </a:graphicData>
        </a:graphic>
      </p:graphicFrame>
      <p:sp>
        <p:nvSpPr>
          <p:cNvPr id="5" name="Заголовок 2">
            <a:extLst>
              <a:ext uri="{FF2B5EF4-FFF2-40B4-BE49-F238E27FC236}">
                <a16:creationId xmlns:a16="http://schemas.microsoft.com/office/drawing/2014/main" xmlns="" id="{A2F9B2FD-5F16-4B70-BBBD-269AE74DD191}"/>
              </a:ext>
            </a:extLst>
          </p:cNvPr>
          <p:cNvSpPr>
            <a:spLocks noGrp="1"/>
          </p:cNvSpPr>
          <p:nvPr>
            <p:ph type="title"/>
          </p:nvPr>
        </p:nvSpPr>
        <p:spPr>
          <a:xfrm>
            <a:off x="5763491" y="58220"/>
            <a:ext cx="3380509" cy="493853"/>
          </a:xfrm>
        </p:spPr>
        <p:txBody>
          <a:bodyPr>
            <a:noAutofit/>
          </a:bodyPr>
          <a:lstStyle/>
          <a:p>
            <a:r>
              <a:rPr lang="kk-KZ" sz="2800" b="1" i="1" dirty="0">
                <a:latin typeface="Times New Roman" panose="02020603050405020304" pitchFamily="18" charset="0"/>
                <a:cs typeface="Times New Roman" panose="02020603050405020304" pitchFamily="18" charset="0"/>
              </a:rPr>
              <a:t>Аурухана нысаны</a:t>
            </a:r>
            <a:endParaRPr lang="ru-RU" sz="2800" b="1"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1"/>
          <a:ext cx="9001156" cy="6479643"/>
        </p:xfrm>
        <a:graphic>
          <a:graphicData uri="http://schemas.openxmlformats.org/drawingml/2006/table">
            <a:tbl>
              <a:tblPr/>
              <a:tblGrid>
                <a:gridCol w="4390808"/>
                <a:gridCol w="1519823"/>
                <a:gridCol w="1532385"/>
                <a:gridCol w="1558140"/>
              </a:tblGrid>
              <a:tr h="319798">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Эскулап-Vita</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109</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66</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"М.Ф.К. </a:t>
                      </a:r>
                      <a:r>
                        <a:rPr lang="ru-RU" sz="1100" b="0" i="1" u="none" strike="noStrike" dirty="0" err="1">
                          <a:solidFill>
                            <a:srgbClr val="000000"/>
                          </a:solidFill>
                          <a:latin typeface="Times New Roman"/>
                        </a:rPr>
                        <a:t>Хаят</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9</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0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Салауатты</a:t>
                      </a:r>
                      <a:r>
                        <a:rPr lang="ru-RU" sz="1100" b="0" i="1" u="none" strike="noStrike" dirty="0">
                          <a:solidFill>
                            <a:srgbClr val="000000"/>
                          </a:solidFill>
                          <a:latin typeface="Times New Roman"/>
                        </a:rPr>
                        <a:t> Астана"</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Sunkar</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Premium</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100</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64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0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"TURLAN MEDICAL"</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127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10</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b"/>
                      <a:r>
                        <a:rPr lang="ru-RU" sz="1100" b="0" i="1" u="none" strike="noStrike" dirty="0">
                          <a:solidFill>
                            <a:srgbClr val="000000"/>
                          </a:solidFill>
                          <a:latin typeface="Times New Roman"/>
                        </a:rPr>
                        <a:t>Товарищество с ограниченной ответственностью "ID </a:t>
                      </a:r>
                      <a:r>
                        <a:rPr lang="ru-RU" sz="1100" b="0" i="1" u="none" strike="noStrike" dirty="0" err="1">
                          <a:solidFill>
                            <a:srgbClr val="000000"/>
                          </a:solidFill>
                          <a:latin typeface="Times New Roman"/>
                        </a:rPr>
                        <a:t>Senim</a:t>
                      </a:r>
                      <a:r>
                        <a:rPr lang="ru-RU" sz="1100" b="0" i="1" u="none" strike="noStrike" dirty="0">
                          <a:solidFill>
                            <a:srgbClr val="000000"/>
                          </a:solidFill>
                          <a:latin typeface="Times New Roman"/>
                        </a:rPr>
                        <a:t> R"</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"QAMQOR GP"</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472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231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0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Smart</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Health</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University</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City</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Maksat</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МеД</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724">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"ULY DALA CLINIC"</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a:solidFill>
                            <a:srgbClr val="000000"/>
                          </a:solidFill>
                          <a:latin typeface="Times New Roman"/>
                        </a:rPr>
                        <a:t>Товарищество с ограниченной ответственностью "Uveik Qazaqstan"</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83">
                <a:tc>
                  <a:txBody>
                    <a:bodyPr/>
                    <a:lstStyle/>
                    <a:p>
                      <a:pPr algn="l" fontAlgn="ctr"/>
                      <a:r>
                        <a:rPr lang="ru-RU" sz="1100" b="0" i="1" u="none" strike="noStrike">
                          <a:solidFill>
                            <a:srgbClr val="000000"/>
                          </a:solidFill>
                          <a:latin typeface="Times New Roman"/>
                        </a:rPr>
                        <a:t>Товарищество с ограниченной ответственностью "NOVA INVEST" (НОВА ИНВЕСТ)</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09">
                <a:tc>
                  <a:txBody>
                    <a:bodyPr/>
                    <a:lstStyle/>
                    <a:p>
                      <a:pPr algn="l" fontAlgn="ctr"/>
                      <a:r>
                        <a:rPr lang="ru-RU" sz="1100" b="0" i="1" u="none" strike="noStrike">
                          <a:solidFill>
                            <a:srgbClr val="000000"/>
                          </a:solidFill>
                          <a:latin typeface="Times New Roman"/>
                        </a:rPr>
                        <a:t>Товарищество с ограниченной ответственностью "Open medical channel"</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a:solidFill>
                            <a:srgbClr val="000000"/>
                          </a:solidFill>
                          <a:latin typeface="Times New Roman"/>
                        </a:rPr>
                        <a:t>Корпоративный Фонд «</a:t>
                      </a:r>
                      <a:r>
                        <a:rPr lang="en-US" sz="1100" b="0" i="1" u="none" strike="noStrike">
                          <a:solidFill>
                            <a:srgbClr val="000000"/>
                          </a:solidFill>
                          <a:latin typeface="Times New Roman"/>
                        </a:rPr>
                        <a:t>University Medical Center»</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09">
                <a:tc>
                  <a:txBody>
                    <a:bodyPr/>
                    <a:lstStyle/>
                    <a:p>
                      <a:pPr algn="l" fontAlgn="ctr"/>
                      <a:r>
                        <a:rPr lang="ru-RU" sz="1100" b="0" i="1" u="none" strike="noStrike">
                          <a:solidFill>
                            <a:srgbClr val="000000"/>
                          </a:solidFill>
                          <a:latin typeface="Times New Roman"/>
                        </a:rPr>
                        <a:t>Частное учреждение "Семейно-врачебная амбулатория Интертич города Шымкент"</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8</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83">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"Яссин"</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83">
                <a:tc>
                  <a:txBody>
                    <a:bodyPr/>
                    <a:lstStyle/>
                    <a:p>
                      <a:pPr algn="l" fontAlgn="ctr"/>
                      <a:r>
                        <a:rPr lang="ru-RU" sz="1100" b="0" i="1" u="none" strike="noStrike">
                          <a:solidFill>
                            <a:srgbClr val="000000"/>
                          </a:solidFill>
                          <a:latin typeface="Times New Roman"/>
                        </a:rPr>
                        <a:t>Учреждение "Клиника-диагностический центр Международного казахско-турецкого университета имени Ходжа Ахмет Ясави"</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83">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Медицинская клиника "Сенім"</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83">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"Рауан"</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722">
                <a:tc>
                  <a:txBody>
                    <a:bodyPr/>
                    <a:lstStyle/>
                    <a:p>
                      <a:pPr algn="l" fontAlgn="ctr"/>
                      <a:r>
                        <a:rPr lang="ru-RU" sz="1100" b="0" i="1" u="none" strike="noStrike">
                          <a:solidFill>
                            <a:srgbClr val="000000"/>
                          </a:solidFill>
                          <a:latin typeface="Times New Roman"/>
                        </a:rPr>
                        <a:t>Товарищество с ограниченной ответственностью "Макиза"</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142852"/>
          <a:ext cx="8786875" cy="6505775"/>
        </p:xfrm>
        <a:graphic>
          <a:graphicData uri="http://schemas.openxmlformats.org/drawingml/2006/table">
            <a:tbl>
              <a:tblPr/>
              <a:tblGrid>
                <a:gridCol w="4429156"/>
                <a:gridCol w="1571636"/>
                <a:gridCol w="1500198"/>
                <a:gridCol w="1285885"/>
              </a:tblGrid>
              <a:tr h="394512">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51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"Лечебно-диагностический центр "</a:t>
                      </a:r>
                      <a:r>
                        <a:rPr lang="ru-RU" sz="1100" b="0" i="1" u="none" strike="noStrike" dirty="0" err="1">
                          <a:solidFill>
                            <a:srgbClr val="000000"/>
                          </a:solidFill>
                          <a:latin typeface="Times New Roman"/>
                        </a:rPr>
                        <a:t>Сункар-Атырау</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19</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11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"КАМЕЯ </a:t>
                      </a:r>
                      <a:r>
                        <a:rPr lang="ru-RU" sz="1100" b="0" i="1" u="none" strike="noStrike" dirty="0" err="1">
                          <a:solidFill>
                            <a:srgbClr val="000000"/>
                          </a:solidFill>
                          <a:latin typeface="Times New Roman"/>
                        </a:rPr>
                        <a:t>Pharm</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Group</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40</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Дария-Медикус</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50</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Ақзере-ТМ</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 CLINIC"</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Alatau</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Assistance</a:t>
                      </a:r>
                      <a:r>
                        <a:rPr lang="ru-RU" sz="1100" b="0" i="1" u="none" strike="noStrike" dirty="0">
                          <a:solidFill>
                            <a:srgbClr val="000000"/>
                          </a:solidFill>
                          <a:latin typeface="Times New Roman"/>
                        </a:rPr>
                        <a:t>"</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"МЦ" Sabi-med"</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"ДОЛАНА-БҰЛАҚ"</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"Алинур и К"</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17</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512">
                <a:tc>
                  <a:txBody>
                    <a:bodyPr/>
                    <a:lstStyle/>
                    <a:p>
                      <a:pPr algn="l" fontAlgn="ctr"/>
                      <a:r>
                        <a:rPr lang="ru-RU" sz="1100" b="0" i="1" u="none" strike="noStrike">
                          <a:solidFill>
                            <a:srgbClr val="000000"/>
                          </a:solidFill>
                          <a:latin typeface="Times New Roman"/>
                        </a:rPr>
                        <a:t>Товарищество с ограниченной ответственностью "АЯЛА-МЕД" медицинский центр"</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512">
                <a:tc>
                  <a:txBody>
                    <a:bodyPr/>
                    <a:lstStyle/>
                    <a:p>
                      <a:pPr algn="l" fontAlgn="ctr"/>
                      <a:r>
                        <a:rPr lang="ru-RU" sz="1100" b="0" i="1" u="none" strike="noStrike">
                          <a:solidFill>
                            <a:srgbClr val="000000"/>
                          </a:solidFill>
                          <a:latin typeface="Times New Roman"/>
                        </a:rPr>
                        <a:t>Товарищество с ограниченной ответственностью "Амина" медицинский центр"</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512">
                <a:tc>
                  <a:txBody>
                    <a:bodyPr/>
                    <a:lstStyle/>
                    <a:p>
                      <a:pPr algn="l" fontAlgn="ctr"/>
                      <a:r>
                        <a:rPr lang="ru-RU" sz="1100" b="0" i="1" u="none" strike="noStrike">
                          <a:solidFill>
                            <a:srgbClr val="000000"/>
                          </a:solidFill>
                          <a:latin typeface="Times New Roman"/>
                        </a:rPr>
                        <a:t>Товарищество с ограниченной ответственностью "Центр семейного здоровья "Шипагер"</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28</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516">
                <a:tc>
                  <a:txBody>
                    <a:bodyPr/>
                    <a:lstStyle/>
                    <a:p>
                      <a:pPr algn="l" fontAlgn="ctr"/>
                      <a:r>
                        <a:rPr lang="ru-RU" sz="1100" b="0" i="1" u="none" strike="noStrike">
                          <a:solidFill>
                            <a:srgbClr val="000000"/>
                          </a:solidFill>
                          <a:latin typeface="Times New Roman"/>
                        </a:rPr>
                        <a:t>Учреждение "Медицинский центр "Мейірім"</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6</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"Керуен-Medicus"</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118">
                <a:tc>
                  <a:txBody>
                    <a:bodyPr/>
                    <a:lstStyle/>
                    <a:p>
                      <a:pPr algn="l" fontAlgn="ctr"/>
                      <a:r>
                        <a:rPr lang="ru-RU" sz="1100" b="0" i="1" u="none" strike="noStrike">
                          <a:solidFill>
                            <a:srgbClr val="000000"/>
                          </a:solidFill>
                          <a:latin typeface="Times New Roman"/>
                        </a:rPr>
                        <a:t>Филиал Товарищество с ограниченной ответственностью "Медикер "Медикер Каспий"</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"Медикер Астана"</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"Клиника Талгата"</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8</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5</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"Темир-Сервис ЛТД"</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"Тильман"</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Товарищество с ограниченной ответственностью "Омедин"</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08">
                <a:tc>
                  <a:txBody>
                    <a:bodyPr/>
                    <a:lstStyle/>
                    <a:p>
                      <a:pPr algn="l" fontAlgn="ctr"/>
                      <a:r>
                        <a:rPr lang="ru-RU" sz="1100" b="0" i="1" u="none" strike="noStrike">
                          <a:solidFill>
                            <a:srgbClr val="000000"/>
                          </a:solidFill>
                          <a:latin typeface="Times New Roman"/>
                        </a:rPr>
                        <a:t>Учреждение "Кировская семейная врачебная амбулатория"</a:t>
                      </a:r>
                    </a:p>
                  </a:txBody>
                  <a:tcPr marL="4301" marR="4301" marT="43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214288"/>
          <a:ext cx="8858312" cy="6554365"/>
        </p:xfrm>
        <a:graphic>
          <a:graphicData uri="http://schemas.openxmlformats.org/drawingml/2006/table">
            <a:tbl>
              <a:tblPr/>
              <a:tblGrid>
                <a:gridCol w="3857652"/>
                <a:gridCol w="1959180"/>
                <a:gridCol w="1508066"/>
                <a:gridCol w="1533414"/>
              </a:tblGrid>
              <a:tr h="449477">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"Лечебно-диагностический Центр </a:t>
                      </a:r>
                      <a:r>
                        <a:rPr lang="ru-RU" sz="1100" b="0" i="1" u="none" strike="noStrike" dirty="0" err="1">
                          <a:solidFill>
                            <a:srgbClr val="000000"/>
                          </a:solidFill>
                          <a:latin typeface="Times New Roman"/>
                        </a:rPr>
                        <a:t>Асмед</a:t>
                      </a:r>
                      <a:r>
                        <a:rPr lang="ru-RU" sz="1100" b="0" i="1" u="none" strike="noStrike" dirty="0">
                          <a:solidFill>
                            <a:srgbClr val="000000"/>
                          </a:solidFill>
                          <a:latin typeface="Times New Roman"/>
                        </a:rPr>
                        <a:t>"</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477">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"ЯСИН""</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7</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ответственностью"Медицинский центр МУА"</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4</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477">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Актобе</a:t>
                      </a:r>
                      <a:r>
                        <a:rPr lang="ru-RU" sz="1100" b="0" i="1" u="none" strike="noStrike" dirty="0">
                          <a:solidFill>
                            <a:srgbClr val="000000"/>
                          </a:solidFill>
                          <a:latin typeface="Times New Roman"/>
                        </a:rPr>
                        <a:t> Транзит </a:t>
                      </a:r>
                      <a:r>
                        <a:rPr lang="ru-RU" sz="1100" b="0" i="1" u="none" strike="noStrike" dirty="0" err="1">
                          <a:solidFill>
                            <a:srgbClr val="000000"/>
                          </a:solidFill>
                          <a:latin typeface="Times New Roman"/>
                        </a:rPr>
                        <a:t>Экспедишн</a:t>
                      </a:r>
                      <a:r>
                        <a:rPr lang="ru-RU" sz="1100" b="0" i="1" u="none" strike="noStrike" dirty="0">
                          <a:solidFill>
                            <a:srgbClr val="000000"/>
                          </a:solidFill>
                          <a:latin typeface="Times New Roman"/>
                        </a:rPr>
                        <a:t>"</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5</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950">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"Нейрон"</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9304">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"МНОГОПРОФИЛЬНАЯ КЛИНИКА "SOFIE MEDGROUP" /СОФИ МЕДГРУПП/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4</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477">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"Городской центр первичной медико-санитарной помощи"</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477">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«Даримет»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771">
                <a:tc>
                  <a:txBody>
                    <a:bodyPr/>
                    <a:lstStyle/>
                    <a:p>
                      <a:pPr algn="l" fontAlgn="ctr"/>
                      <a:r>
                        <a:rPr lang="ru-RU" sz="1100" b="0" i="1" u="none" strike="noStrike">
                          <a:solidFill>
                            <a:srgbClr val="000000"/>
                          </a:solidFill>
                          <a:latin typeface="Times New Roman"/>
                        </a:rPr>
                        <a:t>Учреждение "Больница "Акмарал"</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a:solidFill>
                            <a:srgbClr val="000000"/>
                          </a:solidFill>
                          <a:latin typeface="Times New Roman"/>
                        </a:rPr>
                        <a:t>Товарищество с ограниченной ответственностью "Медсервисхирургия"</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a:solidFill>
                            <a:srgbClr val="000000"/>
                          </a:solidFill>
                          <a:latin typeface="Times New Roman"/>
                        </a:rPr>
                        <a:t>Товарищество с ограниченной ответственностью "Клиника семейных врачей"</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a:solidFill>
                            <a:srgbClr val="000000"/>
                          </a:solidFill>
                          <a:latin typeface="Times New Roman"/>
                        </a:rPr>
                        <a:t>Товарищество с ограниченной ответственностью "Поликлиника "СУНКАР-II"</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771">
                <a:tc>
                  <a:txBody>
                    <a:bodyPr/>
                    <a:lstStyle/>
                    <a:p>
                      <a:pPr algn="l" fontAlgn="ctr"/>
                      <a:r>
                        <a:rPr lang="ru-RU" sz="1100" b="0" i="1" u="none" strike="noStrike">
                          <a:solidFill>
                            <a:srgbClr val="000000"/>
                          </a:solidFill>
                          <a:latin typeface="Times New Roman"/>
                        </a:rPr>
                        <a:t>Производственный кооператив "Дисконт"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9304">
                <a:tc>
                  <a:txBody>
                    <a:bodyPr/>
                    <a:lstStyle/>
                    <a:p>
                      <a:pPr algn="l" fontAlgn="ctr"/>
                      <a:r>
                        <a:rPr lang="ru-RU" sz="1100" b="0" i="1" u="none" strike="noStrike">
                          <a:solidFill>
                            <a:srgbClr val="000000"/>
                          </a:solidFill>
                          <a:latin typeface="Times New Roman"/>
                        </a:rPr>
                        <a:t>Товаришество с ограниченной ответственностью ''Областной консультативно-диагностический медицинский центр Садыхан''</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033">
                <a:tc>
                  <a:txBody>
                    <a:bodyPr/>
                    <a:lstStyle/>
                    <a:p>
                      <a:pPr algn="l" fontAlgn="ctr"/>
                      <a:r>
                        <a:rPr lang="ru-RU" sz="1100" b="0" i="1" u="none" strike="noStrike">
                          <a:solidFill>
                            <a:srgbClr val="000000"/>
                          </a:solidFill>
                          <a:latin typeface="Times New Roman"/>
                        </a:rPr>
                        <a:t>Товарищества с ограниченной ответственностью "Медина Клиник"</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295">
                <a:tc>
                  <a:txBody>
                    <a:bodyPr/>
                    <a:lstStyle/>
                    <a:p>
                      <a:pPr algn="l" fontAlgn="ctr"/>
                      <a:r>
                        <a:rPr lang="ru-RU" sz="1100" b="0" i="1" u="none" strike="noStrike">
                          <a:solidFill>
                            <a:srgbClr val="000000"/>
                          </a:solidFill>
                          <a:latin typeface="Times New Roman"/>
                        </a:rPr>
                        <a:t>Государственное коммунальное предприятие на праве хозяйственного ведения "Городской кардиологический центр" УЗ г.Шымкент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14293"/>
          <a:ext cx="8643998" cy="6401960"/>
        </p:xfrm>
        <a:graphic>
          <a:graphicData uri="http://schemas.openxmlformats.org/drawingml/2006/table">
            <a:tbl>
              <a:tblPr/>
              <a:tblGrid>
                <a:gridCol w="4572032"/>
                <a:gridCol w="1428760"/>
                <a:gridCol w="1428760"/>
                <a:gridCol w="1214446"/>
              </a:tblGrid>
              <a:tr h="405020">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020">
                <a:tc>
                  <a:txBody>
                    <a:bodyPr/>
                    <a:lstStyle/>
                    <a:p>
                      <a:pPr algn="l" fontAlgn="ctr"/>
                      <a:r>
                        <a:rPr lang="ru-RU" sz="1100" b="0" i="1" u="none" strike="noStrike" dirty="0">
                          <a:solidFill>
                            <a:srgbClr val="000000"/>
                          </a:solidFill>
                          <a:latin typeface="Times New Roman"/>
                        </a:rPr>
                        <a:t>Некоммерческое акционерное общество "Казахский национальный медицинский университет имени </a:t>
                      </a:r>
                      <a:r>
                        <a:rPr lang="ru-RU" sz="1100" b="0" i="1" u="none" strike="noStrike" dirty="0" err="1">
                          <a:solidFill>
                            <a:srgbClr val="000000"/>
                          </a:solidFill>
                          <a:latin typeface="Times New Roman"/>
                        </a:rPr>
                        <a:t>С.Д.Асфендиярова</a:t>
                      </a:r>
                      <a:r>
                        <a:rPr lang="ru-RU" sz="1100" b="0" i="1" u="none" strike="noStrike" dirty="0">
                          <a:solidFill>
                            <a:srgbClr val="000000"/>
                          </a:solidFill>
                          <a:latin typeface="Times New Roman"/>
                        </a:rPr>
                        <a: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"Медик-Сервис"</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020">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a:t>
                      </a:r>
                      <a:r>
                        <a:rPr lang="ru-RU" sz="1100" b="0" i="1" u="none" strike="noStrike" dirty="0" err="1">
                          <a:solidFill>
                            <a:srgbClr val="000000"/>
                          </a:solidFill>
                          <a:latin typeface="Times New Roman"/>
                        </a:rPr>
                        <a:t>NazMed</a:t>
                      </a:r>
                      <a:r>
                        <a:rPr lang="ru-RU" sz="1100" b="0" i="1" u="none" strike="noStrike" dirty="0">
                          <a:solidFill>
                            <a:srgbClr val="000000"/>
                          </a:solidFill>
                          <a:latin typeface="Times New Roman"/>
                        </a:rPr>
                        <a: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Clinic</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Miras</a:t>
                      </a:r>
                      <a:r>
                        <a:rPr lang="ru-RU" sz="1100" b="0" i="1" u="none" strike="noStrike" dirty="0">
                          <a:solidFill>
                            <a:srgbClr val="000000"/>
                          </a:solidFill>
                          <a:latin typeface="Times New Roman"/>
                        </a:rPr>
                        <a: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53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a:t>
                      </a:r>
                      <a:r>
                        <a:rPr lang="ru-RU" sz="1100" b="0" i="1" u="none" strike="noStrike" dirty="0" err="1">
                          <a:solidFill>
                            <a:srgbClr val="000000"/>
                          </a:solidFill>
                          <a:latin typeface="Times New Roman"/>
                        </a:rPr>
                        <a:t>MedLine</a:t>
                      </a:r>
                      <a:r>
                        <a:rPr lang="ru-RU" sz="1100" b="0" i="1" u="none" strike="noStrike" dirty="0">
                          <a:solidFill>
                            <a:srgbClr val="000000"/>
                          </a:solidFill>
                          <a:latin typeface="Times New Roman"/>
                        </a:rPr>
                        <a: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5</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98">
                <a:tc>
                  <a:txBody>
                    <a:bodyPr/>
                    <a:lstStyle/>
                    <a:p>
                      <a:pPr algn="l" fontAlgn="ctr"/>
                      <a:r>
                        <a:rPr lang="ru-RU" sz="1100" b="0" i="1" u="none" strike="noStrike" dirty="0">
                          <a:solidFill>
                            <a:srgbClr val="000000"/>
                          </a:solidFill>
                          <a:latin typeface="Times New Roman"/>
                        </a:rPr>
                        <a:t>Производственный кооператив "</a:t>
                      </a:r>
                      <a:r>
                        <a:rPr lang="ru-RU" sz="1100" b="0" i="1" u="none" strike="noStrike" dirty="0" err="1">
                          <a:solidFill>
                            <a:srgbClr val="000000"/>
                          </a:solidFill>
                          <a:latin typeface="Times New Roman"/>
                        </a:rPr>
                        <a:t>Торабтык</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аурухана</a:t>
                      </a:r>
                      <a:r>
                        <a:rPr lang="ru-RU" sz="1100" b="0" i="1" u="none" strike="noStrike" dirty="0">
                          <a:solidFill>
                            <a:srgbClr val="000000"/>
                          </a:solidFill>
                          <a:latin typeface="Times New Roman"/>
                        </a:rPr>
                        <a: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6</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9</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302">
                <a:tc>
                  <a:txBody>
                    <a:bodyPr/>
                    <a:lstStyle/>
                    <a:p>
                      <a:pPr algn="l" fontAlgn="ctr"/>
                      <a:r>
                        <a:rPr lang="ru-RU" sz="1100" b="0" i="1" u="none" strike="noStrike" dirty="0">
                          <a:solidFill>
                            <a:srgbClr val="000000"/>
                          </a:solidFill>
                          <a:latin typeface="Times New Roman"/>
                        </a:rPr>
                        <a:t>Производственный кооператив "НУРБОЛАТ"</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6</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9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Студенттік</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емхана</a:t>
                      </a:r>
                      <a:r>
                        <a:rPr lang="ru-RU" sz="1100" b="0" i="1" u="none" strike="noStrike" dirty="0">
                          <a:solidFill>
                            <a:srgbClr val="000000"/>
                          </a:solidFill>
                          <a:latin typeface="Times New Roman"/>
                        </a:rPr>
                        <a:t> 1"</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9</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98">
                <a:tc>
                  <a:txBody>
                    <a:bodyPr/>
                    <a:lstStyle/>
                    <a:p>
                      <a:pPr algn="l" fontAlgn="ctr"/>
                      <a:r>
                        <a:rPr lang="ru-RU" sz="1100" b="0" i="1" u="none" strike="noStrike">
                          <a:solidFill>
                            <a:srgbClr val="000000"/>
                          </a:solidFill>
                          <a:latin typeface="Times New Roman"/>
                        </a:rPr>
                        <a:t>Товарищество с ограниченной ответственностью "Alfa Med (Альфа Мед)"</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24</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020">
                <a:tc>
                  <a:txBody>
                    <a:bodyPr/>
                    <a:lstStyle/>
                    <a:p>
                      <a:pPr algn="l" fontAlgn="ctr"/>
                      <a:r>
                        <a:rPr lang="ru-RU" sz="1100" b="0" i="1" u="none" strike="noStrike">
                          <a:solidFill>
                            <a:srgbClr val="000000"/>
                          </a:solidFill>
                          <a:latin typeface="Times New Roman"/>
                        </a:rPr>
                        <a:t>Государственное коммунальное предприятие на праве хозяйственного ведения "Станция скорой медицинской помощи" УЗ г.Шымкент</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13</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a:rPr>
                        <a:t>8</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020">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"Медицинская фирма "Мерей"</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020">
                <a:tc>
                  <a:txBody>
                    <a:bodyPr/>
                    <a:lstStyle/>
                    <a:p>
                      <a:pPr algn="l" fontAlgn="ctr"/>
                      <a:r>
                        <a:rPr lang="ru-RU" sz="1100" b="0" i="1" u="none" strike="noStrike">
                          <a:solidFill>
                            <a:srgbClr val="000000"/>
                          </a:solidFill>
                          <a:latin typeface="Times New Roman"/>
                        </a:rPr>
                        <a:t>Товарищество с ограниченной ответственностью "ALEXEY SULTAN-AKHMET"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"BZ Холдинг"</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"Daulet medical center"</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"Megamed"</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"Sana Vita clinic"</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"SENIM CLINIC"</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"Авиценна-Бурабай"</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"Батыс АвиГип"</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13">
                <a:tc>
                  <a:txBody>
                    <a:bodyPr/>
                    <a:lstStyle/>
                    <a:p>
                      <a:pPr algn="l" fontAlgn="ctr"/>
                      <a:r>
                        <a:rPr lang="ru-RU" sz="1100" b="0" i="1" u="none" strike="noStrike">
                          <a:solidFill>
                            <a:srgbClr val="000000"/>
                          </a:solidFill>
                          <a:latin typeface="Times New Roman"/>
                        </a:rPr>
                        <a:t>Товарищество с ограниченной ответственностью "БЕГІМ ART"</a:t>
                      </a:r>
                    </a:p>
                  </a:txBody>
                  <a:tcPr marL="4448" marR="4448" marT="4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4448" marR="4448" marT="4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214279"/>
          <a:ext cx="8858313" cy="6540581"/>
        </p:xfrm>
        <a:graphic>
          <a:graphicData uri="http://schemas.openxmlformats.org/drawingml/2006/table">
            <a:tbl>
              <a:tblPr/>
              <a:tblGrid>
                <a:gridCol w="6000792"/>
                <a:gridCol w="1143008"/>
                <a:gridCol w="1000132"/>
                <a:gridCol w="714381"/>
              </a:tblGrid>
              <a:tr h="495423">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"ГАПЛ"</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Медцентр-Кентау</a:t>
                      </a:r>
                      <a:r>
                        <a:rPr lang="ru-RU" sz="1100" b="0" i="1" u="none" strike="noStrike" dirty="0">
                          <a:solidFill>
                            <a:srgbClr val="000000"/>
                          </a:solidFill>
                          <a:latin typeface="Times New Roman"/>
                        </a:rPr>
                        <a:t>"</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«Авиценна-А»</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"Центр Семейного Здоровья №5"</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Филиал товарищества с ограниченной ответственностью "VIAMEDIS" в городе Кокшетау</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Сункар-Жетысу</a:t>
                      </a:r>
                      <a:r>
                        <a:rPr lang="ru-RU" sz="1100" b="0" i="1" u="none" strike="noStrike" dirty="0">
                          <a:solidFill>
                            <a:srgbClr val="000000"/>
                          </a:solidFill>
                          <a:latin typeface="Times New Roman"/>
                        </a:rPr>
                        <a:t>"</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ЖезДенсаулық</a:t>
                      </a:r>
                      <a:r>
                        <a:rPr lang="ru-RU" sz="1100" b="0" i="1" u="none" strike="noStrike" dirty="0">
                          <a:solidFill>
                            <a:srgbClr val="000000"/>
                          </a:solidFill>
                          <a:latin typeface="Times New Roman"/>
                        </a:rPr>
                        <a:t>"</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Филиал товарищество с ограниченной ответственностью "</a:t>
                      </a:r>
                      <a:r>
                        <a:rPr lang="ru-RU" sz="1100" b="0" i="1" u="none" strike="noStrike" dirty="0" err="1">
                          <a:solidFill>
                            <a:srgbClr val="000000"/>
                          </a:solidFill>
                          <a:latin typeface="Times New Roman"/>
                        </a:rPr>
                        <a:t>Biolab</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Pharm</a:t>
                      </a:r>
                      <a:r>
                        <a:rPr lang="ru-RU" sz="1100" b="0" i="1" u="none" strike="noStrike" dirty="0">
                          <a:solidFill>
                            <a:srgbClr val="000000"/>
                          </a:solidFill>
                          <a:latin typeface="Times New Roman"/>
                        </a:rPr>
                        <a:t>" в городе </a:t>
                      </a:r>
                      <a:r>
                        <a:rPr lang="ru-RU" sz="1100" b="0" i="1" u="none" strike="noStrike" dirty="0" err="1">
                          <a:solidFill>
                            <a:srgbClr val="000000"/>
                          </a:solidFill>
                          <a:latin typeface="Times New Roman"/>
                        </a:rPr>
                        <a:t>Актобе</a:t>
                      </a:r>
                      <a:endParaRPr lang="ru-RU" sz="1100" b="0" i="1" u="none" strike="noStrike" dirty="0">
                        <a:solidFill>
                          <a:srgbClr val="000000"/>
                        </a:solidFill>
                        <a:latin typeface="Times New Roman"/>
                      </a:endParaRP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Салимжан</a:t>
                      </a:r>
                      <a:r>
                        <a:rPr lang="ru-RU" sz="1100" b="0" i="1" u="none" strike="noStrike" dirty="0">
                          <a:solidFill>
                            <a:srgbClr val="000000"/>
                          </a:solidFill>
                          <a:latin typeface="Times New Roman"/>
                        </a:rPr>
                        <a:t> и К"</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"Республиканский семейно-врачебный центр"</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"Центр молекулярной медицины"</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"РАХИМ-А"</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Студенттік</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емхана</a:t>
                      </a:r>
                      <a:r>
                        <a:rPr lang="ru-RU" sz="1100" b="0" i="1" u="none" strike="noStrike" dirty="0">
                          <a:solidFill>
                            <a:srgbClr val="000000"/>
                          </a:solidFill>
                          <a:latin typeface="Times New Roman"/>
                        </a:rPr>
                        <a:t> 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a:t>
                      </a:r>
                      <a:r>
                        <a:rPr lang="ru-RU" sz="1100" b="0" i="1" u="none" strike="noStrike" dirty="0" err="1">
                          <a:solidFill>
                            <a:srgbClr val="000000"/>
                          </a:solidFill>
                          <a:latin typeface="Times New Roman"/>
                        </a:rPr>
                        <a:t>Мухамбет</a:t>
                      </a:r>
                      <a:endParaRPr lang="ru-RU" sz="1100" b="0" i="1" u="none" strike="noStrike" dirty="0">
                        <a:solidFill>
                          <a:srgbClr val="000000"/>
                        </a:solidFill>
                        <a:latin typeface="Times New Roman"/>
                      </a:endParaRP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"Клиника "AMD"</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2</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Частное медицинское учреждение "Больница "</a:t>
                      </a:r>
                      <a:r>
                        <a:rPr lang="ru-RU" sz="1100" b="0" i="1" u="none" strike="noStrike" dirty="0" err="1">
                          <a:solidFill>
                            <a:srgbClr val="000000"/>
                          </a:solidFill>
                          <a:latin typeface="Times New Roman"/>
                        </a:rPr>
                        <a:t>Шапағат</a:t>
                      </a:r>
                      <a:r>
                        <a:rPr lang="ru-RU" sz="1100" b="0" i="1" u="none" strike="noStrike" dirty="0">
                          <a:solidFill>
                            <a:srgbClr val="000000"/>
                          </a:solidFill>
                          <a:latin typeface="Times New Roman"/>
                        </a:rPr>
                        <a:t>"</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a:solidFill>
                            <a:srgbClr val="000000"/>
                          </a:solidFill>
                          <a:latin typeface="Times New Roman"/>
                        </a:rPr>
                        <a:t>Товарищество с ограниченной ответственностью "Достар Мед"</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3</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3</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ХАК"</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394">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"Казахстанская социально-медицинская компания "</a:t>
                      </a:r>
                      <a:r>
                        <a:rPr lang="ru-RU" sz="1100" b="0" i="1" u="none" strike="noStrike" dirty="0" err="1">
                          <a:solidFill>
                            <a:srgbClr val="000000"/>
                          </a:solidFill>
                          <a:latin typeface="Times New Roman"/>
                        </a:rPr>
                        <a:t>Жанұя</a:t>
                      </a:r>
                      <a:r>
                        <a:rPr lang="ru-RU" sz="1100" b="0" i="1" u="none" strike="noStrike" dirty="0">
                          <a:solidFill>
                            <a:srgbClr val="000000"/>
                          </a:solidFill>
                          <a:latin typeface="Times New Roman"/>
                        </a:rPr>
                        <a:t>"</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3</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394">
                <a:tc>
                  <a:txBody>
                    <a:bodyPr/>
                    <a:lstStyle/>
                    <a:p>
                      <a:pPr algn="l" fontAlgn="ctr"/>
                      <a:r>
                        <a:rPr lang="ru-RU" sz="1100" b="0" i="1" u="none" strike="noStrike" dirty="0">
                          <a:solidFill>
                            <a:srgbClr val="000000"/>
                          </a:solidFill>
                          <a:latin typeface="Times New Roman"/>
                        </a:rPr>
                        <a:t>Филиал Товарищество с ограниченной </a:t>
                      </a:r>
                      <a:r>
                        <a:rPr lang="ru-RU" sz="1100" b="0" i="1" u="none" strike="noStrike" dirty="0" err="1">
                          <a:solidFill>
                            <a:srgbClr val="000000"/>
                          </a:solidFill>
                          <a:latin typeface="Times New Roman"/>
                        </a:rPr>
                        <a:t>отвественностью</a:t>
                      </a:r>
                      <a:r>
                        <a:rPr lang="ru-RU" sz="1100" b="0" i="1" u="none" strike="noStrike" dirty="0">
                          <a:solidFill>
                            <a:srgbClr val="000000"/>
                          </a:solidFill>
                          <a:latin typeface="Times New Roman"/>
                        </a:rPr>
                        <a:t> "Научно-клинический центр кардиохирургии и трансплантологии" поликлиника "ZHANUYA"</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"Новая Поликлиника"</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Учреждение "Семейная амбулатория "</a:t>
                      </a:r>
                      <a:r>
                        <a:rPr lang="ru-RU" sz="1100" b="0" i="1" u="none" strike="noStrike" dirty="0" err="1">
                          <a:solidFill>
                            <a:srgbClr val="000000"/>
                          </a:solidFill>
                          <a:latin typeface="Times New Roman"/>
                        </a:rPr>
                        <a:t>Азат</a:t>
                      </a:r>
                      <a:r>
                        <a:rPr lang="ru-RU" sz="1100" b="0" i="1" u="none" strike="noStrike" dirty="0">
                          <a:solidFill>
                            <a:srgbClr val="000000"/>
                          </a:solidFill>
                          <a:latin typeface="Times New Roman"/>
                        </a:rPr>
                        <a:t>"" село. </a:t>
                      </a:r>
                      <a:r>
                        <a:rPr lang="ru-RU" sz="1100" b="0" i="1" u="none" strike="noStrike" dirty="0" err="1">
                          <a:solidFill>
                            <a:srgbClr val="000000"/>
                          </a:solidFill>
                          <a:latin typeface="Times New Roman"/>
                        </a:rPr>
                        <a:t>Калбатау</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Жарминского</a:t>
                      </a:r>
                      <a:r>
                        <a:rPr lang="ru-RU" sz="1100" b="0" i="1" u="none" strike="noStrike" dirty="0">
                          <a:solidFill>
                            <a:srgbClr val="000000"/>
                          </a:solidFill>
                          <a:latin typeface="Times New Roman"/>
                        </a:rPr>
                        <a:t> района</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 Алатау"</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Филиал Товарищества с ограниченной ответственностью Клиника Панацея в городе Кокшетау</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Филиал товарищество с ограниченной ответственностью "</a:t>
                      </a:r>
                      <a:r>
                        <a:rPr lang="ru-RU" sz="1100" b="0" i="1" u="none" strike="noStrike" dirty="0" err="1">
                          <a:solidFill>
                            <a:srgbClr val="000000"/>
                          </a:solidFill>
                          <a:latin typeface="Times New Roman"/>
                        </a:rPr>
                        <a:t>Biolab</a:t>
                      </a:r>
                      <a:r>
                        <a:rPr lang="ru-RU" sz="1100" b="0" i="1" u="none" strike="noStrike" dirty="0">
                          <a:solidFill>
                            <a:srgbClr val="000000"/>
                          </a:solidFill>
                          <a:latin typeface="Times New Roman"/>
                        </a:rPr>
                        <a:t> </a:t>
                      </a:r>
                      <a:r>
                        <a:rPr lang="ru-RU" sz="1100" b="0" i="1" u="none" strike="noStrike" dirty="0" err="1">
                          <a:solidFill>
                            <a:srgbClr val="000000"/>
                          </a:solidFill>
                          <a:latin typeface="Times New Roman"/>
                        </a:rPr>
                        <a:t>Pharm</a:t>
                      </a:r>
                      <a:r>
                        <a:rPr lang="ru-RU" sz="1100" b="0" i="1" u="none" strike="noStrike" dirty="0">
                          <a:solidFill>
                            <a:srgbClr val="000000"/>
                          </a:solidFill>
                          <a:latin typeface="Times New Roman"/>
                        </a:rPr>
                        <a:t>" в городе </a:t>
                      </a:r>
                      <a:r>
                        <a:rPr lang="ru-RU" sz="1100" b="0" i="1" u="none" strike="noStrike" dirty="0" err="1">
                          <a:solidFill>
                            <a:srgbClr val="000000"/>
                          </a:solidFill>
                          <a:latin typeface="Times New Roman"/>
                        </a:rPr>
                        <a:t>Актобе</a:t>
                      </a:r>
                      <a:endParaRPr lang="ru-RU" sz="1100" b="0" i="1" u="none" strike="noStrike" dirty="0">
                        <a:solidFill>
                          <a:srgbClr val="000000"/>
                        </a:solidFill>
                        <a:latin typeface="Times New Roman"/>
                      </a:endParaRP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ХАК"</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"Медицинский центр </a:t>
                      </a:r>
                      <a:r>
                        <a:rPr lang="ru-RU" sz="1100" b="0" i="1" u="none" strike="noStrike" dirty="0" err="1">
                          <a:solidFill>
                            <a:srgbClr val="000000"/>
                          </a:solidFill>
                          <a:latin typeface="Times New Roman"/>
                        </a:rPr>
                        <a:t>Жанұя Жұмабек </a:t>
                      </a:r>
                      <a:r>
                        <a:rPr lang="ru-RU" sz="1100" b="0" i="1" u="none" strike="noStrike" dirty="0">
                          <a:solidFill>
                            <a:srgbClr val="000000"/>
                          </a:solidFill>
                          <a:latin typeface="Times New Roman"/>
                        </a:rPr>
                        <a:t>Мед"</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a:solidFill>
                            <a:srgbClr val="000000"/>
                          </a:solidFill>
                          <a:latin typeface="Times New Roman"/>
                        </a:rPr>
                        <a:t>Учреждение "Левобережная клиника"</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a:solidFill>
                            <a:srgbClr val="000000"/>
                          </a:solidFill>
                          <a:latin typeface="Times New Roman"/>
                        </a:rPr>
                        <a:t>Учреждение "Лечебно-оздоровительный центр "Санитас"</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"Казахстан"</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a:solidFill>
                            <a:srgbClr val="000000"/>
                          </a:solidFill>
                          <a:latin typeface="Times New Roman"/>
                        </a:rPr>
                        <a:t>Товарищество с ограниченной ответственностью "Ем Алу плюс"</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821">
                <a:tc>
                  <a:txBody>
                    <a:bodyPr/>
                    <a:lstStyle/>
                    <a:p>
                      <a:pPr algn="l" fontAlgn="ctr"/>
                      <a:r>
                        <a:rPr lang="ru-RU" sz="1100" b="0" i="1" u="none" strike="noStrike">
                          <a:solidFill>
                            <a:srgbClr val="000000"/>
                          </a:solidFill>
                          <a:latin typeface="Times New Roman"/>
                        </a:rPr>
                        <a:t>Товарищество с ограниченной ответственностью "Поликлиника №55"</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072">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"Медицинский центр "Казахстан"</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2304" marR="2304" marT="2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2304" marR="2304" marT="2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2" y="142853"/>
          <a:ext cx="8858313" cy="6510778"/>
        </p:xfrm>
        <a:graphic>
          <a:graphicData uri="http://schemas.openxmlformats.org/drawingml/2006/table">
            <a:tbl>
              <a:tblPr/>
              <a:tblGrid>
                <a:gridCol w="3244246"/>
                <a:gridCol w="2572586"/>
                <a:gridCol w="1508068"/>
                <a:gridCol w="1533413"/>
              </a:tblGrid>
              <a:tr h="214313">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8628">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"Сельская врачебная амбулатория "Коксу"</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"Мед Алатау"</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"Поликлиника </a:t>
                      </a:r>
                      <a:r>
                        <a:rPr lang="ru-RU" sz="1100" b="0" i="1" u="none" strike="noStrike" dirty="0" err="1">
                          <a:solidFill>
                            <a:srgbClr val="000000"/>
                          </a:solidFill>
                          <a:latin typeface="Times New Roman"/>
                        </a:rPr>
                        <a:t>Саялы</a:t>
                      </a:r>
                      <a:r>
                        <a:rPr lang="ru-RU" sz="1100" b="0" i="1" u="none" strike="noStrike" dirty="0">
                          <a:solidFill>
                            <a:srgbClr val="000000"/>
                          </a:solidFill>
                          <a:latin typeface="Times New Roman"/>
                        </a:rPr>
                        <a:t>"</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456">
                <a:tc>
                  <a:txBody>
                    <a:bodyPr/>
                    <a:lstStyle/>
                    <a:p>
                      <a:pPr algn="l" fontAlgn="ctr"/>
                      <a:r>
                        <a:rPr lang="ru-RU" sz="1100" b="0" i="1" u="none" strike="noStrike" dirty="0">
                          <a:solidFill>
                            <a:srgbClr val="000000"/>
                          </a:solidFill>
                          <a:latin typeface="Times New Roman"/>
                        </a:rPr>
                        <a:t>Филиал товарищества с ограниченной ответственностью "VIAMEDIS" в городе Кокшетау</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1738">
                <a:tc>
                  <a:txBody>
                    <a:bodyPr/>
                    <a:lstStyle/>
                    <a:p>
                      <a:pPr algn="l" fontAlgn="ctr"/>
                      <a:r>
                        <a:rPr lang="ru-RU" sz="1100" b="0" i="1" u="none" strike="noStrike">
                          <a:solidFill>
                            <a:srgbClr val="000000"/>
                          </a:solidFill>
                          <a:latin typeface="Times New Roman"/>
                        </a:rPr>
                        <a:t>Товарищество с ограниченной ответственностью "Медицинская фирма "Гиппократ"</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79">
                <a:tc>
                  <a:txBody>
                    <a:bodyPr/>
                    <a:lstStyle/>
                    <a:p>
                      <a:pPr algn="l" fontAlgn="ctr"/>
                      <a:r>
                        <a:rPr lang="ru-RU" sz="1100" b="0" i="1" u="none" strike="noStrike">
                          <a:solidFill>
                            <a:srgbClr val="000000"/>
                          </a:solidFill>
                          <a:latin typeface="Times New Roman"/>
                        </a:rPr>
                        <a:t>Учреждение "СВА МСЧ-2"</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dirty="0">
                          <a:solidFill>
                            <a:srgbClr val="000000"/>
                          </a:solidFill>
                          <a:latin typeface="Times New Roman"/>
                        </a:rPr>
                        <a:t>Товарищество с ограниченной ответственностью </a:t>
                      </a:r>
                      <a:r>
                        <a:rPr lang="ru-RU" sz="1100" b="0" i="1" u="none" strike="noStrike" dirty="0" err="1">
                          <a:solidFill>
                            <a:srgbClr val="000000"/>
                          </a:solidFill>
                          <a:latin typeface="Times New Roman"/>
                        </a:rPr>
                        <a:t>Медцентр</a:t>
                      </a:r>
                      <a:r>
                        <a:rPr lang="ru-RU" sz="1100" b="0" i="1" u="none" strike="noStrike" dirty="0">
                          <a:solidFill>
                            <a:srgbClr val="000000"/>
                          </a:solidFill>
                          <a:latin typeface="Times New Roman"/>
                        </a:rPr>
                        <a:t> "Медина"</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a:solidFill>
                            <a:srgbClr val="000000"/>
                          </a:solidFill>
                          <a:latin typeface="Times New Roman"/>
                        </a:rPr>
                        <a:t>Филиал товарищество с ограниченной ответственностью "Клиника Эндохирургии"</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a:solidFill>
                            <a:srgbClr val="000000"/>
                          </a:solidFill>
                          <a:latin typeface="Times New Roman"/>
                        </a:rPr>
                        <a:t>Товарищество с ограниченной ответственностью "Казмед-А"</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1738">
                <a:tc>
                  <a:txBody>
                    <a:bodyPr/>
                    <a:lstStyle/>
                    <a:p>
                      <a:pPr algn="l" fontAlgn="ctr"/>
                      <a:r>
                        <a:rPr lang="ru-RU" sz="1100" b="0" i="1" u="none" strike="noStrike">
                          <a:solidFill>
                            <a:srgbClr val="000000"/>
                          </a:solidFill>
                          <a:latin typeface="Times New Roman"/>
                        </a:rPr>
                        <a:t>Товарищество с ограниченной ответственностью "Городской Лечебный центр №15"</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a:solidFill>
                            <a:srgbClr val="000000"/>
                          </a:solidFill>
                          <a:latin typeface="Times New Roman"/>
                        </a:rPr>
                        <a:t>Товарищество с ограниченной ответственностью "Кулпаршын"</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1738">
                <a:tc>
                  <a:txBody>
                    <a:bodyPr/>
                    <a:lstStyle/>
                    <a:p>
                      <a:pPr algn="l" fontAlgn="ctr"/>
                      <a:r>
                        <a:rPr lang="ru-RU" sz="1100" b="0" i="1" u="none" strike="noStrike">
                          <a:solidFill>
                            <a:srgbClr val="000000"/>
                          </a:solidFill>
                          <a:latin typeface="Times New Roman"/>
                        </a:rPr>
                        <a:t>Филиал товарищества с ограниченной ответственностью "VIAMEDIS" в городе Степногорск</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1</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a:solidFill>
                            <a:srgbClr val="000000"/>
                          </a:solidFill>
                          <a:latin typeface="Times New Roman"/>
                        </a:rPr>
                        <a:t>Товарищество с ограниченной ответственностью "Медцентр - Рахат"</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79">
                <a:tc>
                  <a:txBody>
                    <a:bodyPr/>
                    <a:lstStyle/>
                    <a:p>
                      <a:pPr algn="l" fontAlgn="ctr"/>
                      <a:r>
                        <a:rPr lang="ru-RU" sz="1100" b="0" i="1" u="none" strike="noStrike">
                          <a:solidFill>
                            <a:srgbClr val="000000"/>
                          </a:solidFill>
                          <a:latin typeface="Times New Roman"/>
                        </a:rPr>
                        <a:t>Центральная клиническая больница</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1</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79">
                <a:tc>
                  <a:txBody>
                    <a:bodyPr/>
                    <a:lstStyle/>
                    <a:p>
                      <a:pPr algn="l" fontAlgn="ctr"/>
                      <a:r>
                        <a:rPr lang="ru-RU" sz="1100" b="0" i="1" u="none" strike="noStrike">
                          <a:solidFill>
                            <a:srgbClr val="000000"/>
                          </a:solidFill>
                          <a:latin typeface="Times New Roman"/>
                        </a:rPr>
                        <a:t>Астана клиник</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4</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79">
                <a:tc>
                  <a:txBody>
                    <a:bodyPr/>
                    <a:lstStyle/>
                    <a:p>
                      <a:pPr algn="l" fontAlgn="ctr"/>
                      <a:r>
                        <a:rPr lang="ru-RU" sz="1100" b="0" i="1" u="none" strike="noStrike">
                          <a:solidFill>
                            <a:srgbClr val="000000"/>
                          </a:solidFill>
                          <a:latin typeface="Times New Roman"/>
                        </a:rPr>
                        <a:t>Мед С</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2</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159">
                <a:tc>
                  <a:txBody>
                    <a:bodyPr/>
                    <a:lstStyle/>
                    <a:p>
                      <a:pPr algn="l" fontAlgn="ctr"/>
                      <a:r>
                        <a:rPr lang="ru-RU" sz="1100" b="0" i="1" u="none" strike="noStrike">
                          <a:solidFill>
                            <a:srgbClr val="000000"/>
                          </a:solidFill>
                          <a:latin typeface="Times New Roman"/>
                        </a:rPr>
                        <a:t>Поликлиника департамента помощи города Шымкент</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 </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1</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3</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79">
                <a:tc>
                  <a:txBody>
                    <a:bodyPr/>
                    <a:lstStyle/>
                    <a:p>
                      <a:pPr algn="l" fontAlgn="ctr"/>
                      <a:r>
                        <a:rPr lang="ru-RU" sz="1100" b="0" i="1" u="none" strike="noStrike">
                          <a:solidFill>
                            <a:srgbClr val="000000"/>
                          </a:solidFill>
                          <a:latin typeface="Times New Roman"/>
                        </a:rPr>
                        <a:t>Поликлиника города Сатбаев</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latin typeface="Times New Roman"/>
                        </a:rPr>
                        <a:t>3</a:t>
                      </a:r>
                    </a:p>
                  </a:txBody>
                  <a:tcPr marL="5376" marR="5376" marT="5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a:rPr>
                        <a:t> </a:t>
                      </a:r>
                    </a:p>
                  </a:txBody>
                  <a:tcPr marL="5376" marR="5376" marT="53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142848"/>
          <a:ext cx="8858311" cy="6445296"/>
        </p:xfrm>
        <a:graphic>
          <a:graphicData uri="http://schemas.openxmlformats.org/drawingml/2006/table">
            <a:tbl>
              <a:tblPr/>
              <a:tblGrid>
                <a:gridCol w="3244246"/>
                <a:gridCol w="2572585"/>
                <a:gridCol w="1508067"/>
                <a:gridCol w="1533413"/>
              </a:tblGrid>
              <a:tr h="214318">
                <a:tc>
                  <a:txBody>
                    <a:bodyPr/>
                    <a:lstStyle/>
                    <a:p>
                      <a:pPr algn="ctr" fontAlgn="b"/>
                      <a:r>
                        <a:rPr lang="ru-RU" sz="1100" b="1" i="1" u="none" strike="noStrike" dirty="0" err="1">
                          <a:solidFill>
                            <a:srgbClr val="000000"/>
                          </a:solidFill>
                          <a:latin typeface="Times New Roman"/>
                        </a:rPr>
                        <a:t>Емхана</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атауы</a:t>
                      </a:r>
                      <a:endParaRPr lang="ru-RU" sz="1100" b="1" i="1" u="none" strike="noStrike" dirty="0">
                        <a:solidFill>
                          <a:srgbClr val="000000"/>
                        </a:solidFill>
                        <a:latin typeface="Times New Roman"/>
                      </a:endParaRP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err="1">
                          <a:solidFill>
                            <a:srgbClr val="000000"/>
                          </a:solidFill>
                          <a:latin typeface="Times New Roman"/>
                        </a:rPr>
                        <a:t>Жедел</a:t>
                      </a:r>
                      <a:r>
                        <a:rPr lang="ru-RU" sz="1100" b="1" i="1" u="none" strike="noStrike" dirty="0">
                          <a:solidFill>
                            <a:srgbClr val="000000"/>
                          </a:solidFill>
                          <a:latin typeface="Times New Roman"/>
                        </a:rPr>
                        <a:t> </a:t>
                      </a:r>
                      <a:r>
                        <a:rPr lang="ru-RU" sz="1100" b="1" i="1" u="none" strike="noStrike" dirty="0" err="1">
                          <a:solidFill>
                            <a:srgbClr val="000000"/>
                          </a:solidFill>
                          <a:latin typeface="Times New Roman"/>
                        </a:rPr>
                        <a:t>медициналық жәрдем </a:t>
                      </a:r>
                      <a:r>
                        <a:rPr lang="ru-RU" sz="1100" b="1" i="1" u="none" strike="noStrike" dirty="0">
                          <a:solidFill>
                            <a:srgbClr val="000000"/>
                          </a:solidFill>
                          <a:latin typeface="Times New Roman"/>
                        </a:rPr>
                        <a:t>(СМП</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Жолдамасыз</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100" b="1" i="1" u="none" strike="noStrike" dirty="0" err="1">
                          <a:solidFill>
                            <a:srgbClr val="000000"/>
                          </a:solidFill>
                          <a:latin typeface="Times New Roman"/>
                        </a:rPr>
                        <a:t>Жолдамамен</a:t>
                      </a:r>
                      <a:r>
                        <a:rPr lang="ru-RU" sz="1100" b="1" i="1" u="none" strike="noStrike" dirty="0">
                          <a:solidFill>
                            <a:srgbClr val="000000"/>
                          </a:solidFill>
                          <a:latin typeface="Times New Roman"/>
                        </a:rPr>
                        <a:t> </a:t>
                      </a:r>
                    </a:p>
                  </a:txBody>
                  <a:tcPr marL="4821" marR="4821" marT="4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dirty="0">
                          <a:solidFill>
                            <a:srgbClr val="000000"/>
                          </a:solidFill>
                          <a:latin typeface="Times New Roman" pitchFamily="18" charset="0"/>
                          <a:cs typeface="Times New Roman" pitchFamily="18" charset="0"/>
                        </a:rPr>
                        <a:t>Астана</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114</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53</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6</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dirty="0" err="1">
                          <a:solidFill>
                            <a:srgbClr val="000000"/>
                          </a:solidFill>
                          <a:latin typeface="Times New Roman" pitchFamily="18" charset="0"/>
                          <a:cs typeface="Times New Roman" pitchFamily="18" charset="0"/>
                        </a:rPr>
                        <a:t>Алматы</a:t>
                      </a:r>
                      <a:endParaRPr lang="ru-RU" sz="1100" b="0" i="1" u="none" strike="noStrike" dirty="0">
                        <a:solidFill>
                          <a:srgbClr val="000000"/>
                        </a:solidFill>
                        <a:latin typeface="Times New Roman" pitchFamily="18" charset="0"/>
                        <a:cs typeface="Times New Roman" pitchFamily="18" charset="0"/>
                      </a:endParaRP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208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dirty="0">
                          <a:solidFill>
                            <a:srgbClr val="000000"/>
                          </a:solidFill>
                          <a:latin typeface="Times New Roman" pitchFamily="18" charset="0"/>
                          <a:cs typeface="Times New Roman" pitchFamily="18" charset="0"/>
                        </a:rPr>
                        <a:t>Жамбыл</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58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15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dirty="0">
                          <a:solidFill>
                            <a:srgbClr val="000000"/>
                          </a:solidFill>
                          <a:latin typeface="Times New Roman" pitchFamily="18" charset="0"/>
                          <a:cs typeface="Times New Roman" pitchFamily="18" charset="0"/>
                        </a:rPr>
                        <a:t>Караганды</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7</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a:solidFill>
                            <a:srgbClr val="000000"/>
                          </a:solidFill>
                          <a:latin typeface="Times New Roman" pitchFamily="18" charset="0"/>
                          <a:cs typeface="Times New Roman" pitchFamily="18" charset="0"/>
                        </a:rPr>
                        <a:t>Запад Казахстан</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9</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a:solidFill>
                            <a:srgbClr val="000000"/>
                          </a:solidFill>
                          <a:latin typeface="Times New Roman" pitchFamily="18" charset="0"/>
                          <a:cs typeface="Times New Roman" pitchFamily="18" charset="0"/>
                        </a:rPr>
                        <a:t>Атырау</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14</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4</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4">
                <a:tc>
                  <a:txBody>
                    <a:bodyPr/>
                    <a:lstStyle/>
                    <a:p>
                      <a:pPr algn="l" fontAlgn="ctr"/>
                      <a:r>
                        <a:rPr lang="ru-RU" sz="1100" b="0" i="1" u="none" strike="noStrike">
                          <a:solidFill>
                            <a:srgbClr val="000000"/>
                          </a:solidFill>
                          <a:latin typeface="Times New Roman" pitchFamily="18" charset="0"/>
                          <a:cs typeface="Times New Roman" pitchFamily="18" charset="0"/>
                        </a:rPr>
                        <a:t>Қызылорда</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27</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11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186">
                <a:tc>
                  <a:txBody>
                    <a:bodyPr/>
                    <a:lstStyle/>
                    <a:p>
                      <a:pPr algn="l" fontAlgn="ctr"/>
                      <a:r>
                        <a:rPr lang="ru-RU" sz="1100" b="0" i="1" u="none" strike="noStrike">
                          <a:solidFill>
                            <a:srgbClr val="000000"/>
                          </a:solidFill>
                          <a:latin typeface="Times New Roman" pitchFamily="18" charset="0"/>
                          <a:cs typeface="Times New Roman" pitchFamily="18" charset="0"/>
                        </a:rPr>
                        <a:t>Акмола</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15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3</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0" i="1" u="none" strike="noStrike">
                          <a:solidFill>
                            <a:srgbClr val="000000"/>
                          </a:solidFill>
                          <a:latin typeface="Times New Roman" pitchFamily="18" charset="0"/>
                          <a:cs typeface="Times New Roman" pitchFamily="18" charset="0"/>
                        </a:rPr>
                        <a:t>Восточный Казахстан</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48">
                <a:tc>
                  <a:txBody>
                    <a:bodyPr/>
                    <a:lstStyle/>
                    <a:p>
                      <a:pPr algn="l" fontAlgn="b"/>
                      <a:r>
                        <a:rPr lang="ru-RU" sz="1100" b="0" i="1" u="none" strike="noStrike" dirty="0">
                          <a:solidFill>
                            <a:srgbClr val="000000"/>
                          </a:solidFill>
                          <a:latin typeface="Times New Roman" pitchFamily="18" charset="0"/>
                          <a:cs typeface="Times New Roman" pitchFamily="18" charset="0"/>
                        </a:rPr>
                        <a:t>Туркестан</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585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488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36</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Актобе</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9</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3</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Жетісу</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7</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Мангистау</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6</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Костанай</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6</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Северо Казахстан</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10</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Павлодар</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8</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4</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b"/>
                      <a:r>
                        <a:rPr lang="ru-RU" sz="1100" b="0" i="1" u="none" strike="noStrike">
                          <a:solidFill>
                            <a:srgbClr val="000000"/>
                          </a:solidFill>
                          <a:latin typeface="Times New Roman" pitchFamily="18" charset="0"/>
                          <a:cs typeface="Times New Roman" pitchFamily="18" charset="0"/>
                        </a:rPr>
                        <a:t>Области Абай</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11</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a:solidFill>
                            <a:srgbClr val="000000"/>
                          </a:solidFill>
                          <a:latin typeface="Times New Roman" pitchFamily="18" charset="0"/>
                          <a:cs typeface="Times New Roman" pitchFamily="18" charset="0"/>
                        </a:rPr>
                        <a:t>5</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1" u="none" strike="noStrike" dirty="0">
                          <a:solidFill>
                            <a:srgbClr val="000000"/>
                          </a:solidFill>
                          <a:latin typeface="Times New Roman" pitchFamily="18" charset="0"/>
                          <a:cs typeface="Times New Roman" pitchFamily="18" charset="0"/>
                        </a:rPr>
                        <a:t> </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28">
                <a:tc>
                  <a:txBody>
                    <a:bodyPr/>
                    <a:lstStyle/>
                    <a:p>
                      <a:pPr algn="l" fontAlgn="ctr"/>
                      <a:r>
                        <a:rPr lang="ru-RU" sz="1100" b="1" i="1" u="none" strike="noStrike">
                          <a:solidFill>
                            <a:srgbClr val="000000"/>
                          </a:solidFill>
                          <a:latin typeface="Times New Roman" pitchFamily="18" charset="0"/>
                          <a:cs typeface="Times New Roman" pitchFamily="18" charset="0"/>
                        </a:rPr>
                        <a:t>Барлығы</a:t>
                      </a:r>
                    </a:p>
                  </a:txBody>
                  <a:tcPr marL="6541" marR="6541" marT="65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pitchFamily="18" charset="0"/>
                          <a:cs typeface="Times New Roman" pitchFamily="18" charset="0"/>
                        </a:rPr>
                        <a:t>18172</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a:solidFill>
                            <a:srgbClr val="000000"/>
                          </a:solidFill>
                          <a:latin typeface="Times New Roman" pitchFamily="18" charset="0"/>
                          <a:cs typeface="Times New Roman" pitchFamily="18" charset="0"/>
                        </a:rPr>
                        <a:t>8134</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1" i="1" u="none" strike="noStrike" dirty="0">
                          <a:solidFill>
                            <a:srgbClr val="000000"/>
                          </a:solidFill>
                          <a:latin typeface="Times New Roman" pitchFamily="18" charset="0"/>
                          <a:cs typeface="Times New Roman" pitchFamily="18" charset="0"/>
                        </a:rPr>
                        <a:t>1896</a:t>
                      </a:r>
                    </a:p>
                  </a:txBody>
                  <a:tcPr marL="6541" marR="6541" marT="65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4" y="642915"/>
          <a:ext cx="8643996" cy="5550247"/>
        </p:xfrm>
        <a:graphic>
          <a:graphicData uri="http://schemas.openxmlformats.org/drawingml/2006/table">
            <a:tbl>
              <a:tblPr/>
              <a:tblGrid>
                <a:gridCol w="3287490"/>
                <a:gridCol w="1720198"/>
                <a:gridCol w="1643744"/>
                <a:gridCol w="1992564"/>
              </a:tblGrid>
              <a:tr h="214317">
                <a:tc>
                  <a:txBody>
                    <a:bodyPr/>
                    <a:lstStyle/>
                    <a:p>
                      <a:pPr algn="ctr" fontAlgn="ctr"/>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r>
                        <a:rPr lang="ru-RU" sz="1200" b="1" i="1" u="none" strike="noStrike" baseline="0"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ru-RU" sz="1200" b="1" i="1" u="none" strike="noStrike" dirty="0" smtClean="0">
                        <a:solidFill>
                          <a:srgbClr val="000000"/>
                        </a:solidFill>
                        <a:latin typeface="Times New Roman"/>
                      </a:endParaRP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dirty="0">
                          <a:solidFill>
                            <a:srgbClr val="000000"/>
                          </a:solidFill>
                          <a:latin typeface="Times New Roman"/>
                        </a:rPr>
                        <a:t>№1</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78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69</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dirty="0">
                          <a:solidFill>
                            <a:srgbClr val="000000"/>
                          </a:solidFill>
                          <a:latin typeface="Times New Roman"/>
                        </a:rPr>
                        <a:t>№3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84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37</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№6</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164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№7</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143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№9</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47</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№10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№11</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46</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№12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36</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№13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18</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Городская больница №2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57</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Поликлиника Чапаевка</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41</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ТОО МЦ "Атамекен"</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39</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ТОО "Альфа-мед"</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ALYA MED"</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29</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ASEM MEDICAL"</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41</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292">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Klinika Qazygurt"</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50</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84">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MEDICAL CENTER SHYBARSU"</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35</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63</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a:t>
                      </a:r>
                    </a:p>
                  </a:txBody>
                  <a:tcPr marL="8063" marR="8063" marT="8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1600200" y="76200"/>
            <a:ext cx="6858000" cy="400110"/>
          </a:xfrm>
          <a:prstGeom prst="rect">
            <a:avLst/>
          </a:prstGeom>
        </p:spPr>
        <p:txBody>
          <a:bodyPr wrap="square">
            <a:spAutoFit/>
          </a:bodyPr>
          <a:lstStyle/>
          <a:p>
            <a:pPr algn="ctr"/>
            <a:r>
              <a:rPr lang="kk-KZ" sz="2000" b="1" i="1" dirty="0" smtClean="0">
                <a:latin typeface="Times New Roman" pitchFamily="18" charset="0"/>
                <a:cs typeface="Times New Roman" pitchFamily="18" charset="0"/>
              </a:rPr>
              <a:t>Ауру жатқызылған науқастар емхана бойынша </a:t>
            </a:r>
            <a:endParaRPr lang="ru-RU" sz="20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142852"/>
          <a:ext cx="8786873" cy="6429423"/>
        </p:xfrm>
        <a:graphic>
          <a:graphicData uri="http://schemas.openxmlformats.org/drawingml/2006/table">
            <a:tbl>
              <a:tblPr/>
              <a:tblGrid>
                <a:gridCol w="3341830"/>
                <a:gridCol w="1748632"/>
                <a:gridCol w="1670913"/>
                <a:gridCol w="2025498"/>
              </a:tblGrid>
              <a:tr h="382041">
                <a:tc>
                  <a:txBody>
                    <a:bodyPr/>
                    <a:lstStyle/>
                    <a:p>
                      <a:pPr algn="ctr" fontAlgn="ctr"/>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r>
                        <a:rPr lang="ru-RU" sz="1200" b="1" i="1" u="none" strike="noStrike" baseline="0"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ru-RU" sz="1200" b="1" i="1" u="none" strike="noStrike" dirty="0" smtClean="0">
                        <a:solidFill>
                          <a:srgbClr val="000000"/>
                        </a:solidFill>
                        <a:latin typeface="Times New Roman"/>
                      </a:endParaRP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716">
                <a:tc>
                  <a:txBody>
                    <a:bodyPr/>
                    <a:lstStyle/>
                    <a:p>
                      <a:pPr algn="l" fontAlgn="b"/>
                      <a:r>
                        <a:rPr lang="ru-RU" sz="1200" b="0" i="1" u="none" strike="noStrike" dirty="0">
                          <a:solidFill>
                            <a:srgbClr val="000000"/>
                          </a:solidFill>
                          <a:latin typeface="Times New Roman"/>
                        </a:rPr>
                        <a:t>ТОО " №14 </a:t>
                      </a:r>
                      <a:r>
                        <a:rPr lang="ru-RU" sz="1200" b="0" i="1" u="none" strike="noStrike" dirty="0" err="1">
                          <a:solidFill>
                            <a:srgbClr val="000000"/>
                          </a:solidFill>
                          <a:latin typeface="Times New Roman"/>
                        </a:rPr>
                        <a:t>Емдеу</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орталығы</a:t>
                      </a:r>
                      <a:r>
                        <a:rPr lang="ru-RU" sz="1200" b="0" i="1" u="none" strike="noStrike" dirty="0">
                          <a:solidFill>
                            <a:srgbClr val="000000"/>
                          </a:solidFill>
                          <a:latin typeface="Times New Roman"/>
                        </a:rPr>
                        <a:t>"</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Otau</a:t>
                      </a:r>
                      <a:r>
                        <a:rPr lang="en-US" sz="1200" b="0" i="1" u="none" strike="noStrike" dirty="0">
                          <a:solidFill>
                            <a:srgbClr val="000000"/>
                          </a:solidFill>
                          <a:latin typeface="Times New Roman"/>
                        </a:rPr>
                        <a:t> </a:t>
                      </a:r>
                      <a:r>
                        <a:rPr lang="ru-RU" sz="1200" b="0" i="1" u="none" strike="noStrike" dirty="0">
                          <a:solidFill>
                            <a:srgbClr val="000000"/>
                          </a:solidFill>
                          <a:latin typeface="Times New Roman"/>
                        </a:rPr>
                        <a:t>М</a:t>
                      </a:r>
                      <a:r>
                        <a:rPr lang="en-US" sz="1200" b="0" i="1" u="none" strike="noStrike" dirty="0" err="1">
                          <a:solidFill>
                            <a:srgbClr val="000000"/>
                          </a:solidFill>
                          <a:latin typeface="Times New Roman"/>
                        </a:rPr>
                        <a:t>ed</a:t>
                      </a:r>
                      <a:r>
                        <a:rPr lang="en-US" sz="1200" b="0" i="1" u="none" strike="noStrike" dirty="0">
                          <a:solidFill>
                            <a:srgbClr val="000000"/>
                          </a:solidFill>
                          <a:latin typeface="Times New Roman"/>
                        </a:rPr>
                        <a:t>"</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716">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Shymkent</a:t>
                      </a:r>
                      <a:r>
                        <a:rPr lang="en-US" sz="1200" b="0" i="1" u="none" strike="noStrike" dirty="0">
                          <a:solidFill>
                            <a:srgbClr val="000000"/>
                          </a:solidFill>
                          <a:latin typeface="Times New Roman"/>
                        </a:rPr>
                        <a:t> Medical Services"</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ParkHealth</a:t>
                      </a:r>
                      <a:r>
                        <a:rPr lang="en-US" sz="1200" b="0" i="1" u="none" strike="noStrike" dirty="0">
                          <a:solidFill>
                            <a:srgbClr val="000000"/>
                          </a:solidFill>
                          <a:latin typeface="Times New Roman"/>
                        </a:rPr>
                        <a:t>"</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dirty="0">
                          <a:solidFill>
                            <a:srgbClr val="000000"/>
                          </a:solidFill>
                          <a:latin typeface="Times New Roman"/>
                        </a:rPr>
                        <a:t>ТОО "</a:t>
                      </a:r>
                      <a:r>
                        <a:rPr lang="en-US" sz="1200" b="0" i="1" u="none" strike="noStrike" dirty="0">
                          <a:solidFill>
                            <a:srgbClr val="000000"/>
                          </a:solidFill>
                          <a:latin typeface="Times New Roman"/>
                        </a:rPr>
                        <a:t>QAMQOR GP"</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47</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86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Sunkar</a:t>
                      </a:r>
                      <a:r>
                        <a:rPr lang="en-US" sz="1200" b="0" i="1" u="none" strike="noStrike" dirty="0">
                          <a:solidFill>
                            <a:srgbClr val="000000"/>
                          </a:solidFill>
                          <a:latin typeface="Times New Roman"/>
                        </a:rPr>
                        <a:t> Premium"</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Turlan medical"</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"Алинур и К"</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18</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Sabi </a:t>
                      </a:r>
                      <a:r>
                        <a:rPr lang="ru-RU" sz="1200" b="0" i="1" u="none" strike="noStrike">
                          <a:solidFill>
                            <a:srgbClr val="000000"/>
                          </a:solidFill>
                          <a:latin typeface="Times New Roman"/>
                        </a:rPr>
                        <a:t>М</a:t>
                      </a:r>
                      <a:r>
                        <a:rPr lang="en-US" sz="1200" b="0" i="1" u="none" strike="noStrike">
                          <a:solidFill>
                            <a:srgbClr val="000000"/>
                          </a:solidFill>
                          <a:latin typeface="Times New Roman"/>
                        </a:rPr>
                        <a:t>ed"</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"Дария-медикус"</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17</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392">
                <a:tc>
                  <a:txBody>
                    <a:bodyPr/>
                    <a:lstStyle/>
                    <a:p>
                      <a:pPr algn="l" fontAlgn="b"/>
                      <a:r>
                        <a:rPr lang="ru-RU" sz="1200" b="0" i="1" u="none" strike="noStrike">
                          <a:solidFill>
                            <a:srgbClr val="000000"/>
                          </a:solidFill>
                          <a:latin typeface="Times New Roman"/>
                        </a:rPr>
                        <a:t>ТОО "КАМЕЯ </a:t>
                      </a:r>
                      <a:r>
                        <a:rPr lang="en-US" sz="1200" b="0" i="1" u="none" strike="noStrike">
                          <a:solidFill>
                            <a:srgbClr val="000000"/>
                          </a:solidFill>
                          <a:latin typeface="Times New Roman"/>
                        </a:rPr>
                        <a:t>Pharm Group"</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34">
                <a:tc>
                  <a:txBody>
                    <a:bodyPr/>
                    <a:lstStyle/>
                    <a:p>
                      <a:pPr algn="l" fontAlgn="b"/>
                      <a:r>
                        <a:rPr lang="ru-RU" sz="1200" b="0" i="1" u="none" strike="noStrike">
                          <a:solidFill>
                            <a:srgbClr val="000000"/>
                          </a:solidFill>
                          <a:latin typeface="Times New Roman"/>
                        </a:rPr>
                        <a:t>ТОО ЛДЦ "Сункар-Атырау"</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М.Ф.К. Хаят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18</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"Медикер ЮК"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Омарали"</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"Рай Мед"</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МЦ Ай-Нұры</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102">
                <a:tc>
                  <a:txBody>
                    <a:bodyPr/>
                    <a:lstStyle/>
                    <a:p>
                      <a:pPr algn="l" fontAlgn="b"/>
                      <a:r>
                        <a:rPr lang="ru-RU" sz="1200" b="0" i="1" u="none" strike="noStrike">
                          <a:solidFill>
                            <a:srgbClr val="000000"/>
                          </a:solidFill>
                          <a:latin typeface="Times New Roman"/>
                        </a:rPr>
                        <a:t>ТОО МЦ "Доктора Орынбаева"</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17</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428">
                <a:tc>
                  <a:txBody>
                    <a:bodyPr/>
                    <a:lstStyle/>
                    <a:p>
                      <a:pPr algn="l" fontAlgn="b"/>
                      <a:r>
                        <a:rPr lang="ru-RU" sz="1200" b="0" i="1" u="none" strike="noStrike">
                          <a:solidFill>
                            <a:srgbClr val="000000"/>
                          </a:solidFill>
                          <a:latin typeface="Times New Roman"/>
                        </a:rPr>
                        <a:t>ТОО Поликлиника "Дау-мед"</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МЦ "Сымбат-Нұр"</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19</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"Шымфарм"</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ТОО "Эскулап-</a:t>
                      </a:r>
                      <a:r>
                        <a:rPr lang="en-US" sz="1200" b="0" i="1" u="none" strike="noStrike">
                          <a:solidFill>
                            <a:srgbClr val="000000"/>
                          </a:solidFill>
                          <a:latin typeface="Times New Roman"/>
                        </a:rPr>
                        <a:t>Vita"</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15</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28</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809">
                <a:tc>
                  <a:txBody>
                    <a:bodyPr/>
                    <a:lstStyle/>
                    <a:p>
                      <a:pPr algn="l" fontAlgn="b"/>
                      <a:r>
                        <a:rPr lang="ru-RU" sz="1200" b="0" i="1" u="none" strike="noStrike">
                          <a:solidFill>
                            <a:srgbClr val="000000"/>
                          </a:solidFill>
                          <a:latin typeface="Times New Roman"/>
                        </a:rPr>
                        <a:t>ЧУ "СВА Интертич"</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491">
                <a:tc>
                  <a:txBody>
                    <a:bodyPr/>
                    <a:lstStyle/>
                    <a:p>
                      <a:pPr algn="l" fontAlgn="b"/>
                      <a:r>
                        <a:rPr lang="ru-RU" sz="1200" b="0" i="1" u="none" strike="noStrike">
                          <a:solidFill>
                            <a:srgbClr val="000000"/>
                          </a:solidFill>
                          <a:latin typeface="Times New Roman"/>
                        </a:rPr>
                        <a:t>ТОО "Долана - Бұлақ"</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28</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34">
                <a:tc>
                  <a:txBody>
                    <a:bodyPr/>
                    <a:lstStyle/>
                    <a:p>
                      <a:pPr algn="l" fontAlgn="b"/>
                      <a:r>
                        <a:rPr lang="ru-RU" sz="1200" b="0" i="1" u="none" strike="noStrike">
                          <a:solidFill>
                            <a:srgbClr val="000000"/>
                          </a:solidFill>
                          <a:latin typeface="Times New Roman"/>
                        </a:rPr>
                        <a:t>ТОО "Студенческая поликлиника"</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716">
                <a:tc>
                  <a:txBody>
                    <a:bodyPr/>
                    <a:lstStyle/>
                    <a:p>
                      <a:pPr algn="l" fontAlgn="b"/>
                      <a:r>
                        <a:rPr lang="ru-RU" sz="1200" b="0" i="1" u="none" strike="noStrike">
                          <a:solidFill>
                            <a:srgbClr val="000000"/>
                          </a:solidFill>
                          <a:latin typeface="Times New Roman"/>
                        </a:rPr>
                        <a:t>ТОО "Темир - Сервис ЛТД" </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5781" marR="5781" marT="57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142856"/>
          <a:ext cx="8715436" cy="6518712"/>
        </p:xfrm>
        <a:graphic>
          <a:graphicData uri="http://schemas.openxmlformats.org/drawingml/2006/table">
            <a:tbl>
              <a:tblPr/>
              <a:tblGrid>
                <a:gridCol w="3314660"/>
                <a:gridCol w="1734415"/>
                <a:gridCol w="1657330"/>
                <a:gridCol w="2009031"/>
              </a:tblGrid>
              <a:tr h="410768">
                <a:tc>
                  <a:txBody>
                    <a:bodyPr/>
                    <a:lstStyle/>
                    <a:p>
                      <a:pPr algn="ctr" fontAlgn="ctr"/>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r>
                        <a:rPr lang="ru-RU" sz="1200" b="1" i="1" u="none" strike="noStrike" baseline="0"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8063" marR="8063" marT="8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ru-RU" sz="1200" b="1" i="1" u="none" strike="noStrike" dirty="0" smtClean="0">
                        <a:solidFill>
                          <a:srgbClr val="000000"/>
                        </a:solidFill>
                        <a:latin typeface="Times New Roman"/>
                      </a:endParaRP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8063" marR="8063" marT="8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dirty="0" err="1">
                          <a:solidFill>
                            <a:srgbClr val="000000"/>
                          </a:solidFill>
                          <a:latin typeface="Times New Roman" pitchFamily="18" charset="0"/>
                          <a:cs typeface="Times New Roman" pitchFamily="18" charset="0"/>
                        </a:rPr>
                        <a:t>Түркістан облысы</a:t>
                      </a:r>
                      <a:endParaRPr lang="ru-RU" sz="1200" b="0" i="1"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dirty="0">
                          <a:solidFill>
                            <a:srgbClr val="000000"/>
                          </a:solidFill>
                          <a:latin typeface="Times New Roman" pitchFamily="18" charset="0"/>
                          <a:cs typeface="Times New Roman" pitchFamily="18" charset="0"/>
                        </a:rPr>
                        <a:t>Жамбыл </a:t>
                      </a:r>
                      <a:r>
                        <a:rPr lang="ru-RU" sz="1200" b="0" i="1" u="none" strike="noStrike" dirty="0" err="1">
                          <a:solidFill>
                            <a:srgbClr val="000000"/>
                          </a:solidFill>
                          <a:latin typeface="Times New Roman" pitchFamily="18" charset="0"/>
                          <a:cs typeface="Times New Roman" pitchFamily="18" charset="0"/>
                        </a:rPr>
                        <a:t>облысы</a:t>
                      </a:r>
                      <a:endParaRPr lang="ru-RU" sz="1200" b="0" i="1"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dirty="0" err="1">
                          <a:solidFill>
                            <a:srgbClr val="000000"/>
                          </a:solidFill>
                          <a:latin typeface="Times New Roman" pitchFamily="18" charset="0"/>
                          <a:cs typeface="Times New Roman" pitchFamily="18" charset="0"/>
                        </a:rPr>
                        <a:t>Солтүстік Қазақстан</a:t>
                      </a:r>
                      <a:endParaRPr lang="ru-RU" sz="1200" b="0" i="1"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dirty="0" err="1">
                          <a:solidFill>
                            <a:srgbClr val="000000"/>
                          </a:solidFill>
                          <a:latin typeface="Times New Roman" pitchFamily="18" charset="0"/>
                          <a:cs typeface="Times New Roman" pitchFamily="18" charset="0"/>
                        </a:rPr>
                        <a:t>Батыс</a:t>
                      </a:r>
                      <a:r>
                        <a:rPr lang="ru-RU" sz="1200" b="0" i="1" u="none" strike="noStrike" dirty="0">
                          <a:solidFill>
                            <a:srgbClr val="000000"/>
                          </a:solidFill>
                          <a:latin typeface="Times New Roman" pitchFamily="18" charset="0"/>
                          <a:cs typeface="Times New Roman" pitchFamily="18" charset="0"/>
                        </a:rPr>
                        <a:t> </a:t>
                      </a:r>
                      <a:r>
                        <a:rPr lang="ru-RU" sz="1200" b="0" i="1" u="none" strike="noStrike" dirty="0" err="1">
                          <a:solidFill>
                            <a:srgbClr val="000000"/>
                          </a:solidFill>
                          <a:latin typeface="Times New Roman" pitchFamily="18" charset="0"/>
                          <a:cs typeface="Times New Roman" pitchFamily="18" charset="0"/>
                        </a:rPr>
                        <a:t>Қазақстан</a:t>
                      </a:r>
                      <a:r>
                        <a:rPr lang="ru-RU" sz="1200" b="0" i="1"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Шығыс Қазақстан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Жетісу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2">
                <a:tc>
                  <a:txBody>
                    <a:bodyPr/>
                    <a:lstStyle/>
                    <a:p>
                      <a:pPr algn="l" fontAlgn="b"/>
                      <a:r>
                        <a:rPr lang="ru-RU" sz="1200" b="0" i="1" u="none" strike="noStrike">
                          <a:solidFill>
                            <a:srgbClr val="000000"/>
                          </a:solidFill>
                          <a:latin typeface="Times New Roman" pitchFamily="18" charset="0"/>
                          <a:cs typeface="Times New Roman" pitchFamily="18" charset="0"/>
                        </a:rPr>
                        <a:t>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Қызылорда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Қостанай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72">
                <a:tc>
                  <a:txBody>
                    <a:bodyPr/>
                    <a:lstStyle/>
                    <a:p>
                      <a:pPr algn="l" fontAlgn="b"/>
                      <a:r>
                        <a:rPr lang="ru-RU" sz="1200" b="0" i="1" u="none" strike="noStrike">
                          <a:solidFill>
                            <a:srgbClr val="000000"/>
                          </a:solidFill>
                          <a:latin typeface="Times New Roman" pitchFamily="18" charset="0"/>
                          <a:cs typeface="Times New Roman" pitchFamily="18" charset="0"/>
                        </a:rPr>
                        <a:t>Маңғыстау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2">
                <a:tc>
                  <a:txBody>
                    <a:bodyPr/>
                    <a:lstStyle/>
                    <a:p>
                      <a:pPr algn="l" fontAlgn="b"/>
                      <a:r>
                        <a:rPr lang="ru-RU" sz="1200" b="0" i="1" u="none" strike="noStrike">
                          <a:solidFill>
                            <a:srgbClr val="000000"/>
                          </a:solidFill>
                          <a:latin typeface="Times New Roman" pitchFamily="18" charset="0"/>
                          <a:cs typeface="Times New Roman" pitchFamily="18" charset="0"/>
                        </a:rPr>
                        <a:t>Жамбыл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2">
                <a:tc>
                  <a:txBody>
                    <a:bodyPr/>
                    <a:lstStyle/>
                    <a:p>
                      <a:pPr algn="l" fontAlgn="b"/>
                      <a:r>
                        <a:rPr lang="ru-RU" sz="1200" b="0" i="1" u="none" strike="noStrike">
                          <a:solidFill>
                            <a:srgbClr val="000000"/>
                          </a:solidFill>
                          <a:latin typeface="Times New Roman" pitchFamily="18" charset="0"/>
                          <a:cs typeface="Times New Roman" pitchFamily="18" charset="0"/>
                        </a:rPr>
                        <a:t>Ақмола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Атырау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Ақтөбе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768">
                <a:tc>
                  <a:txBody>
                    <a:bodyPr/>
                    <a:lstStyle/>
                    <a:p>
                      <a:pPr algn="l" fontAlgn="b"/>
                      <a:r>
                        <a:rPr lang="ru-RU" sz="1200" b="0" i="1" u="none" strike="noStrike">
                          <a:solidFill>
                            <a:srgbClr val="000000"/>
                          </a:solidFill>
                          <a:latin typeface="Times New Roman" pitchFamily="18" charset="0"/>
                          <a:cs typeface="Times New Roman" pitchFamily="18" charset="0"/>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1711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pitchFamily="18" charset="0"/>
                          <a:cs typeface="Times New Roman" pitchFamily="18" charset="0"/>
                        </a:rPr>
                        <a:t>2626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pitchFamily="18" charset="0"/>
                          <a:cs typeface="Times New Roman" pitchFamily="18" charset="0"/>
                        </a:rPr>
                        <a:t>232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19" y="1071546"/>
          <a:ext cx="8215370" cy="4071963"/>
        </p:xfrm>
        <a:graphic>
          <a:graphicData uri="http://schemas.openxmlformats.org/drawingml/2006/table">
            <a:tbl>
              <a:tblPr/>
              <a:tblGrid>
                <a:gridCol w="2053199"/>
                <a:gridCol w="2054057"/>
                <a:gridCol w="2054057"/>
                <a:gridCol w="2054057"/>
              </a:tblGrid>
              <a:tr h="581709">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Ересектер</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125 төсек орын</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Балалар </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235 төсек орын </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1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30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2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a:latin typeface="Times New Roman" pitchFamily="18" charset="0"/>
                          <a:ea typeface="Times New Roman"/>
                          <a:cs typeface="Times New Roman" pitchFamily="18" charset="0"/>
                        </a:rPr>
                        <a:t>40</a:t>
                      </a: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3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30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5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a:latin typeface="Times New Roman" pitchFamily="18" charset="0"/>
                          <a:ea typeface="Times New Roman"/>
                          <a:cs typeface="Times New Roman" pitchFamily="18" charset="0"/>
                        </a:rPr>
                        <a:t>40</a:t>
                      </a: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4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40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7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a:latin typeface="Times New Roman" pitchFamily="18" charset="0"/>
                          <a:ea typeface="Times New Roman"/>
                          <a:cs typeface="Times New Roman" pitchFamily="18" charset="0"/>
                        </a:rPr>
                        <a:t>40</a:t>
                      </a: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6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a:latin typeface="Times New Roman" pitchFamily="18" charset="0"/>
                          <a:ea typeface="Times New Roman"/>
                          <a:cs typeface="Times New Roman" pitchFamily="18" charset="0"/>
                        </a:rPr>
                        <a:t>25</a:t>
                      </a: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8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40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a:lnSpc>
                          <a:spcPct val="115000"/>
                        </a:lnSpc>
                        <a:spcAft>
                          <a:spcPts val="0"/>
                        </a:spcAft>
                      </a:pP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9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40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a:lnSpc>
                          <a:spcPct val="115000"/>
                        </a:lnSpc>
                        <a:spcAft>
                          <a:spcPts val="0"/>
                        </a:spcAft>
                      </a:pP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600" b="1" i="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600" b="1" i="1" dirty="0">
                          <a:latin typeface="Times New Roman" pitchFamily="18" charset="0"/>
                          <a:ea typeface="Times New Roman"/>
                          <a:cs typeface="Times New Roman" pitchFamily="18" charset="0"/>
                        </a:rPr>
                        <a:t>10 бөлімше</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a:latin typeface="Times New Roman" pitchFamily="18" charset="0"/>
                          <a:ea typeface="Times New Roman"/>
                          <a:cs typeface="Times New Roman" pitchFamily="18" charset="0"/>
                        </a:rPr>
                        <a:t>40</a:t>
                      </a:r>
                      <a:endParaRPr lang="ru-RU" sz="16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Заголовок 2">
            <a:extLst>
              <a:ext uri="{FF2B5EF4-FFF2-40B4-BE49-F238E27FC236}">
                <a16:creationId xmlns:a16="http://schemas.microsoft.com/office/drawing/2014/main" xmlns="" id="{352A2788-6C1B-4213-8791-99210D9E621E}"/>
              </a:ext>
            </a:extLst>
          </p:cNvPr>
          <p:cNvSpPr txBox="1">
            <a:spLocks/>
          </p:cNvSpPr>
          <p:nvPr/>
        </p:nvSpPr>
        <p:spPr>
          <a:xfrm>
            <a:off x="1219200" y="228600"/>
            <a:ext cx="7203786" cy="63239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800" b="0" i="1"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Төсек</a:t>
            </a:r>
            <a:r>
              <a:rPr kumimoji="0" lang="kk-KZ" sz="2800" b="0" i="1" u="none" strike="noStrike" kern="1200" cap="none" spc="0" normalizeH="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 орын қоры</a:t>
            </a:r>
            <a:endParaRPr kumimoji="0" lang="ru-RU" sz="2800" b="0"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285723"/>
          <a:ext cx="8786873" cy="6357977"/>
        </p:xfrm>
        <a:graphic>
          <a:graphicData uri="http://schemas.openxmlformats.org/drawingml/2006/table">
            <a:tbl>
              <a:tblPr/>
              <a:tblGrid>
                <a:gridCol w="3083219"/>
                <a:gridCol w="2163661"/>
                <a:gridCol w="1466483"/>
                <a:gridCol w="2073510"/>
              </a:tblGrid>
              <a:tr h="652101">
                <a:tc>
                  <a:txBody>
                    <a:bodyPr/>
                    <a:lstStyle/>
                    <a:p>
                      <a:pPr algn="ctr" fontAlgn="b"/>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1" i="1" u="none" strike="noStrike" dirty="0" smtClean="0">
                          <a:solidFill>
                            <a:srgbClr val="000000"/>
                          </a:solidFill>
                          <a:latin typeface="Times New Roman"/>
                        </a:rPr>
                        <a:t>        </a:t>
                      </a: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dirty="0">
                          <a:solidFill>
                            <a:srgbClr val="000000"/>
                          </a:solidFill>
                          <a:latin typeface="Times New Roman"/>
                        </a:rPr>
                        <a:t>№1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296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dirty="0">
                          <a:solidFill>
                            <a:srgbClr val="000000"/>
                          </a:solidFill>
                          <a:latin typeface="Times New Roman"/>
                        </a:rPr>
                        <a:t>№2</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544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dirty="0">
                          <a:solidFill>
                            <a:srgbClr val="000000"/>
                          </a:solidFill>
                          <a:latin typeface="Times New Roman"/>
                        </a:rPr>
                        <a:t>№3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193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829</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dirty="0">
                          <a:solidFill>
                            <a:srgbClr val="000000"/>
                          </a:solidFill>
                          <a:latin typeface="Times New Roman"/>
                        </a:rPr>
                        <a:t>№4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103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368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№5</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136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584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963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134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738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99</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224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№9</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131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660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№10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127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558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№11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388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№12</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402</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№13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564">
                <a:tc>
                  <a:txBody>
                    <a:bodyPr/>
                    <a:lstStyle/>
                    <a:p>
                      <a:pPr algn="l" fontAlgn="b"/>
                      <a:r>
                        <a:rPr lang="ru-RU" sz="1200" b="0" i="1" u="none" strike="noStrike">
                          <a:solidFill>
                            <a:srgbClr val="000000"/>
                          </a:solidFill>
                          <a:latin typeface="Times New Roman"/>
                        </a:rPr>
                        <a:t>Городская больница №2</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416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Поликлиника Чапаевка</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184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МЦ "Атамекен"</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"Альфа-мед"</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ALYA MED"</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ASEM MEDICAL"</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160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Klinika Qazygurt"</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72</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128</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564">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MEDICAL CENTER SHYBARSU"</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95</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330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564">
                <a:tc>
                  <a:txBody>
                    <a:bodyPr/>
                    <a:lstStyle/>
                    <a:p>
                      <a:pPr algn="l" fontAlgn="b"/>
                      <a:r>
                        <a:rPr lang="ru-RU" sz="1200" b="0" i="1" u="none" strike="noStrike">
                          <a:solidFill>
                            <a:srgbClr val="000000"/>
                          </a:solidFill>
                          <a:latin typeface="Times New Roman"/>
                        </a:rPr>
                        <a:t>ТОО " №14 Емдеу орталығы"</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291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81">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Otau </a:t>
                      </a:r>
                      <a:r>
                        <a:rPr lang="ru-RU" sz="1200" b="0" i="1" u="none" strike="noStrike">
                          <a:solidFill>
                            <a:srgbClr val="000000"/>
                          </a:solidFill>
                          <a:latin typeface="Times New Roman"/>
                        </a:rPr>
                        <a:t>М</a:t>
                      </a:r>
                      <a:r>
                        <a:rPr lang="en-US" sz="1200" b="0" i="1" u="none" strike="noStrike">
                          <a:solidFill>
                            <a:srgbClr val="000000"/>
                          </a:solidFill>
                          <a:latin typeface="Times New Roman"/>
                        </a:rPr>
                        <a:t>ed"</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144</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877</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564">
                <a:tc>
                  <a:txBody>
                    <a:bodyPr/>
                    <a:lstStyle/>
                    <a:p>
                      <a:pPr algn="l" fontAlgn="b"/>
                      <a:r>
                        <a:rPr lang="ru-RU" sz="1200" b="0" i="1" u="none" strike="noStrike">
                          <a:solidFill>
                            <a:srgbClr val="000000"/>
                          </a:solidFill>
                          <a:latin typeface="Times New Roman"/>
                        </a:rPr>
                        <a:t>ТОО "</a:t>
                      </a:r>
                      <a:r>
                        <a:rPr lang="en-US" sz="1200" b="0" i="1" u="none" strike="noStrike">
                          <a:solidFill>
                            <a:srgbClr val="000000"/>
                          </a:solidFill>
                          <a:latin typeface="Times New Roman"/>
                        </a:rPr>
                        <a:t>Shymkent Medical Services"</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41</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142852"/>
          <a:ext cx="8786874" cy="6429427"/>
        </p:xfrm>
        <a:graphic>
          <a:graphicData uri="http://schemas.openxmlformats.org/drawingml/2006/table">
            <a:tbl>
              <a:tblPr/>
              <a:tblGrid>
                <a:gridCol w="3083218"/>
                <a:gridCol w="2163662"/>
                <a:gridCol w="1466483"/>
                <a:gridCol w="2073511"/>
              </a:tblGrid>
              <a:tr h="390889">
                <a:tc>
                  <a:txBody>
                    <a:bodyPr/>
                    <a:lstStyle/>
                    <a:p>
                      <a:pPr algn="ctr" fontAlgn="b"/>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1" i="1" u="none" strike="noStrike" dirty="0" smtClean="0">
                          <a:solidFill>
                            <a:srgbClr val="000000"/>
                          </a:solidFill>
                          <a:latin typeface="Times New Roman"/>
                        </a:rPr>
                        <a:t>        </a:t>
                      </a: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ParkHealth</a:t>
                      </a:r>
                      <a:r>
                        <a:rPr lang="en-US" sz="1200" b="0" i="1" u="none" strike="noStrike" dirty="0">
                          <a:solidFill>
                            <a:srgbClr val="000000"/>
                          </a:solidFill>
                          <a:latin typeface="Times New Roman"/>
                        </a:rPr>
                        <a:t>"</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130</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en-US" sz="1200" b="0" i="1" u="none" strike="noStrike" dirty="0">
                          <a:solidFill>
                            <a:srgbClr val="000000"/>
                          </a:solidFill>
                          <a:latin typeface="Times New Roman"/>
                        </a:rPr>
                        <a:t>QAMQOR GP"</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276</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Sunkar</a:t>
                      </a:r>
                      <a:r>
                        <a:rPr lang="en-US" sz="1200" b="0" i="1" u="none" strike="noStrike" dirty="0">
                          <a:solidFill>
                            <a:srgbClr val="000000"/>
                          </a:solidFill>
                          <a:latin typeface="Times New Roman"/>
                        </a:rPr>
                        <a:t> Premium"</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Turlan</a:t>
                      </a:r>
                      <a:r>
                        <a:rPr lang="en-US" sz="1200" b="0" i="1" u="none" strike="noStrike" dirty="0">
                          <a:solidFill>
                            <a:srgbClr val="000000"/>
                          </a:solidFill>
                          <a:latin typeface="Times New Roman"/>
                        </a:rPr>
                        <a:t> medical"</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МЦ "</a:t>
                      </a:r>
                      <a:r>
                        <a:rPr lang="ru-RU" sz="1200" b="0" i="1" u="none" strike="noStrike" dirty="0" err="1">
                          <a:solidFill>
                            <a:srgbClr val="000000"/>
                          </a:solidFill>
                          <a:latin typeface="Times New Roman"/>
                        </a:rPr>
                        <a:t>Алинур</a:t>
                      </a:r>
                      <a:r>
                        <a:rPr lang="ru-RU" sz="1200" b="0" i="1" u="none" strike="noStrike" dirty="0">
                          <a:solidFill>
                            <a:srgbClr val="000000"/>
                          </a:solidFill>
                          <a:latin typeface="Times New Roman"/>
                        </a:rPr>
                        <a:t> и К"</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en-US" sz="1200" b="0" i="1" u="none" strike="noStrike" dirty="0" err="1">
                          <a:solidFill>
                            <a:srgbClr val="000000"/>
                          </a:solidFill>
                          <a:latin typeface="Times New Roman"/>
                        </a:rPr>
                        <a:t>Sabi</a:t>
                      </a:r>
                      <a:r>
                        <a:rPr lang="en-US" sz="1200" b="0" i="1" u="none" strike="noStrike" dirty="0">
                          <a:solidFill>
                            <a:srgbClr val="000000"/>
                          </a:solidFill>
                          <a:latin typeface="Times New Roman"/>
                        </a:rPr>
                        <a:t> </a:t>
                      </a:r>
                      <a:r>
                        <a:rPr lang="ru-RU" sz="1200" b="0" i="1" u="none" strike="noStrike" dirty="0">
                          <a:solidFill>
                            <a:srgbClr val="000000"/>
                          </a:solidFill>
                          <a:latin typeface="Times New Roman"/>
                        </a:rPr>
                        <a:t>М</a:t>
                      </a:r>
                      <a:r>
                        <a:rPr lang="en-US" sz="1200" b="0" i="1" u="none" strike="noStrike" dirty="0" err="1">
                          <a:solidFill>
                            <a:srgbClr val="000000"/>
                          </a:solidFill>
                          <a:latin typeface="Times New Roman"/>
                        </a:rPr>
                        <a:t>ed</a:t>
                      </a:r>
                      <a:r>
                        <a:rPr lang="en-US" sz="1200" b="0" i="1" u="none" strike="noStrike" dirty="0">
                          <a:solidFill>
                            <a:srgbClr val="000000"/>
                          </a:solidFill>
                          <a:latin typeface="Times New Roman"/>
                        </a:rPr>
                        <a:t>"</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dirty="0">
                          <a:solidFill>
                            <a:srgbClr val="000000"/>
                          </a:solidFill>
                          <a:latin typeface="Times New Roman"/>
                        </a:rPr>
                        <a:t>ТОО "</a:t>
                      </a:r>
                      <a:r>
                        <a:rPr lang="ru-RU" sz="1200" b="0" i="1" u="none" strike="noStrike" dirty="0" err="1">
                          <a:solidFill>
                            <a:srgbClr val="000000"/>
                          </a:solidFill>
                          <a:latin typeface="Times New Roman"/>
                        </a:rPr>
                        <a:t>Дария-медикус</a:t>
                      </a:r>
                      <a:r>
                        <a:rPr lang="ru-RU" sz="1200" b="0" i="1" u="none" strike="noStrike" dirty="0">
                          <a:solidFill>
                            <a:srgbClr val="000000"/>
                          </a:solidFill>
                          <a:latin typeface="Times New Roman"/>
                        </a:rPr>
                        <a:t>"</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72</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631">
                <a:tc>
                  <a:txBody>
                    <a:bodyPr/>
                    <a:lstStyle/>
                    <a:p>
                      <a:pPr algn="l" fontAlgn="b"/>
                      <a:r>
                        <a:rPr lang="ru-RU" sz="1200" b="0" i="1" u="none" strike="noStrike">
                          <a:solidFill>
                            <a:srgbClr val="000000"/>
                          </a:solidFill>
                          <a:latin typeface="Times New Roman"/>
                        </a:rPr>
                        <a:t>ТОО "КАМЕЯ </a:t>
                      </a:r>
                      <a:r>
                        <a:rPr lang="en-US" sz="1200" b="0" i="1" u="none" strike="noStrike">
                          <a:solidFill>
                            <a:srgbClr val="000000"/>
                          </a:solidFill>
                          <a:latin typeface="Times New Roman"/>
                        </a:rPr>
                        <a:t>Pharm Group"</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631">
                <a:tc>
                  <a:txBody>
                    <a:bodyPr/>
                    <a:lstStyle/>
                    <a:p>
                      <a:pPr algn="l" fontAlgn="b"/>
                      <a:r>
                        <a:rPr lang="ru-RU" sz="1200" b="0" i="1" u="none" strike="noStrike">
                          <a:solidFill>
                            <a:srgbClr val="000000"/>
                          </a:solidFill>
                          <a:latin typeface="Times New Roman"/>
                        </a:rPr>
                        <a:t>ТОО ЛДЦ "Сункар-Атырау"</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80</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ТОО МЦ М.Ф.К. Хаят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631">
                <a:tc>
                  <a:txBody>
                    <a:bodyPr/>
                    <a:lstStyle/>
                    <a:p>
                      <a:pPr algn="l" fontAlgn="b"/>
                      <a:r>
                        <a:rPr lang="ru-RU" sz="1200" b="0" i="1" u="none" strike="noStrike">
                          <a:solidFill>
                            <a:srgbClr val="000000"/>
                          </a:solidFill>
                          <a:latin typeface="Times New Roman"/>
                        </a:rPr>
                        <a:t>ТОО МЦ "Медикер ЮК"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98</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277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ТОО "МЦ Омарали"</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ТОО МЦ "Рай Мед"</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71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263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МЦ Ай-Нұры</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100</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297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342">
                <a:tc>
                  <a:txBody>
                    <a:bodyPr/>
                    <a:lstStyle/>
                    <a:p>
                      <a:pPr algn="l" fontAlgn="b"/>
                      <a:r>
                        <a:rPr lang="ru-RU" sz="1200" b="0" i="1" u="none" strike="noStrike">
                          <a:solidFill>
                            <a:srgbClr val="000000"/>
                          </a:solidFill>
                          <a:latin typeface="Times New Roman"/>
                        </a:rPr>
                        <a:t>ТОО МЦ "Доктора Орынбаева"</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762">
                <a:tc>
                  <a:txBody>
                    <a:bodyPr/>
                    <a:lstStyle/>
                    <a:p>
                      <a:pPr algn="l" fontAlgn="b"/>
                      <a:r>
                        <a:rPr lang="ru-RU" sz="1200" b="0" i="1" u="none" strike="noStrike">
                          <a:solidFill>
                            <a:srgbClr val="000000"/>
                          </a:solidFill>
                          <a:latin typeface="Times New Roman"/>
                        </a:rPr>
                        <a:t>ТОО Поликлиника "Дау-мед"</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143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202">
                <a:tc>
                  <a:txBody>
                    <a:bodyPr/>
                    <a:lstStyle/>
                    <a:p>
                      <a:pPr algn="l" fontAlgn="b"/>
                      <a:r>
                        <a:rPr lang="ru-RU" sz="1200" b="0" i="1" u="none" strike="noStrike" dirty="0">
                          <a:solidFill>
                            <a:srgbClr val="000000"/>
                          </a:solidFill>
                          <a:latin typeface="Times New Roman"/>
                        </a:rPr>
                        <a:t>ТОО МЦ "</a:t>
                      </a:r>
                      <a:r>
                        <a:rPr lang="ru-RU" sz="1200" b="0" i="1" u="none" strike="noStrike" dirty="0" err="1">
                          <a:solidFill>
                            <a:srgbClr val="000000"/>
                          </a:solidFill>
                          <a:latin typeface="Times New Roman"/>
                        </a:rPr>
                        <a:t>Сымбат-Нұр</a:t>
                      </a:r>
                      <a:r>
                        <a:rPr lang="ru-RU" sz="1200" b="0" i="1" u="none" strike="noStrike" dirty="0">
                          <a:solidFill>
                            <a:srgbClr val="000000"/>
                          </a:solidFill>
                          <a:latin typeface="Times New Roman"/>
                        </a:rPr>
                        <a:t>"</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65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ТОО "Шымфарм"</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89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316</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ТОО "Эскулап-</a:t>
                      </a:r>
                      <a:r>
                        <a:rPr lang="en-US" sz="1200" b="0" i="1" u="none" strike="noStrike">
                          <a:solidFill>
                            <a:srgbClr val="000000"/>
                          </a:solidFill>
                          <a:latin typeface="Times New Roman"/>
                        </a:rPr>
                        <a:t>Vita"</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38</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77</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4">
                <a:tc>
                  <a:txBody>
                    <a:bodyPr/>
                    <a:lstStyle/>
                    <a:p>
                      <a:pPr algn="l" fontAlgn="b"/>
                      <a:r>
                        <a:rPr lang="ru-RU" sz="1200" b="0" i="1" u="none" strike="noStrike">
                          <a:solidFill>
                            <a:srgbClr val="000000"/>
                          </a:solidFill>
                          <a:latin typeface="Times New Roman"/>
                        </a:rPr>
                        <a:t>ЧУ "СВА Интертич"</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25</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761">
                <a:tc>
                  <a:txBody>
                    <a:bodyPr/>
                    <a:lstStyle/>
                    <a:p>
                      <a:pPr algn="l" fontAlgn="b"/>
                      <a:r>
                        <a:rPr lang="ru-RU" sz="1200" b="0" i="1" u="none" strike="noStrike">
                          <a:solidFill>
                            <a:srgbClr val="000000"/>
                          </a:solidFill>
                          <a:latin typeface="Times New Roman"/>
                        </a:rPr>
                        <a:t>ТОО "Долана - Бұлақ"</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19</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551">
                <a:tc>
                  <a:txBody>
                    <a:bodyPr/>
                    <a:lstStyle/>
                    <a:p>
                      <a:pPr algn="l" fontAlgn="b"/>
                      <a:r>
                        <a:rPr lang="ru-RU" sz="1200" b="0" i="1" u="none" strike="noStrike">
                          <a:solidFill>
                            <a:srgbClr val="000000"/>
                          </a:solidFill>
                          <a:latin typeface="Times New Roman"/>
                        </a:rPr>
                        <a:t>ТОО "Студенческая поликлиника"</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631">
                <a:tc>
                  <a:txBody>
                    <a:bodyPr/>
                    <a:lstStyle/>
                    <a:p>
                      <a:pPr algn="l" fontAlgn="b"/>
                      <a:r>
                        <a:rPr lang="ru-RU" sz="1200" b="0" i="1" u="none" strike="noStrike">
                          <a:solidFill>
                            <a:srgbClr val="000000"/>
                          </a:solidFill>
                          <a:latin typeface="Times New Roman"/>
                        </a:rPr>
                        <a:t>ТОО "Темир - Сервис ЛТД"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28</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14</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6320" marR="6320" marT="63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14290"/>
          <a:ext cx="8643999" cy="6515940"/>
        </p:xfrm>
        <a:graphic>
          <a:graphicData uri="http://schemas.openxmlformats.org/drawingml/2006/table">
            <a:tbl>
              <a:tblPr/>
              <a:tblGrid>
                <a:gridCol w="3033086"/>
                <a:gridCol w="2128481"/>
                <a:gridCol w="1442637"/>
                <a:gridCol w="2039795"/>
              </a:tblGrid>
              <a:tr h="291169">
                <a:tc>
                  <a:txBody>
                    <a:bodyPr/>
                    <a:lstStyle/>
                    <a:p>
                      <a:pPr algn="ctr" fontAlgn="b"/>
                      <a:r>
                        <a:rPr lang="ru-RU" sz="1200" b="1" i="1" u="none" strike="noStrike" dirty="0" err="1" smtClean="0">
                          <a:solidFill>
                            <a:srgbClr val="000000"/>
                          </a:solidFill>
                          <a:latin typeface="Times New Roman"/>
                        </a:rPr>
                        <a:t>Емхана</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атауы</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200" b="1" i="1" u="none" strike="noStrike" dirty="0" err="1" smtClean="0">
                          <a:solidFill>
                            <a:srgbClr val="000000"/>
                          </a:solidFill>
                          <a:latin typeface="Times New Roman"/>
                        </a:rPr>
                        <a:t>Жолдамасыз</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err="1" smtClean="0">
                          <a:solidFill>
                            <a:srgbClr val="000000"/>
                          </a:solidFill>
                          <a:latin typeface="Times New Roman"/>
                        </a:rPr>
                        <a:t>Жедел</a:t>
                      </a:r>
                      <a:r>
                        <a:rPr lang="ru-RU" sz="1200" b="1" i="1" u="none" strike="noStrike" dirty="0" smtClean="0">
                          <a:solidFill>
                            <a:srgbClr val="000000"/>
                          </a:solidFill>
                          <a:latin typeface="Times New Roman"/>
                        </a:rPr>
                        <a:t> </a:t>
                      </a:r>
                      <a:r>
                        <a:rPr lang="ru-RU" sz="1200" b="1" i="1" u="none" strike="noStrike" dirty="0" err="1" smtClean="0">
                          <a:solidFill>
                            <a:srgbClr val="000000"/>
                          </a:solidFill>
                          <a:latin typeface="Times New Roman"/>
                        </a:rPr>
                        <a:t>медициналық жәрдем </a:t>
                      </a:r>
                      <a:r>
                        <a:rPr lang="ru-RU" sz="1200" b="1" i="1" u="none" strike="noStrike" dirty="0" smtClean="0">
                          <a:solidFill>
                            <a:srgbClr val="000000"/>
                          </a:solidFill>
                          <a:latin typeface="Times New Roman"/>
                        </a:rPr>
                        <a:t>(СМП</a:t>
                      </a:r>
                      <a:endParaRPr lang="ru-RU" sz="1200" b="1" i="1"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1" i="1" u="none" strike="noStrike" dirty="0" smtClean="0">
                          <a:solidFill>
                            <a:srgbClr val="000000"/>
                          </a:solidFill>
                          <a:latin typeface="Times New Roman"/>
                        </a:rPr>
                        <a:t>        </a:t>
                      </a:r>
                    </a:p>
                    <a:p>
                      <a:pPr algn="ctr" rtl="0" fontAlgn="b"/>
                      <a:r>
                        <a:rPr lang="ru-RU" sz="1200" b="1" i="1" u="none" strike="noStrike" dirty="0" err="1" smtClean="0">
                          <a:solidFill>
                            <a:srgbClr val="000000"/>
                          </a:solidFill>
                          <a:latin typeface="Times New Roman"/>
                        </a:rPr>
                        <a:t>Жолдамамен</a:t>
                      </a:r>
                      <a:r>
                        <a:rPr lang="ru-RU" sz="1200" b="1" i="1" u="none" strike="noStrike" dirty="0" smtClean="0">
                          <a:solidFill>
                            <a:srgbClr val="000000"/>
                          </a:solidFill>
                          <a:latin typeface="Times New Roman"/>
                        </a:rPr>
                        <a:t> </a:t>
                      </a:r>
                      <a:endParaRPr lang="ru-RU" sz="1200" b="1" i="1" u="none" strike="noStrike" dirty="0">
                        <a:solidFill>
                          <a:srgbClr val="000000"/>
                        </a:solidFill>
                        <a:latin typeface="Times New Roman"/>
                      </a:endParaRP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dirty="0" err="1">
                          <a:solidFill>
                            <a:srgbClr val="000000"/>
                          </a:solidFill>
                          <a:latin typeface="Times New Roman"/>
                        </a:rPr>
                        <a:t>Түркістан облысы</a:t>
                      </a:r>
                      <a:endParaRPr lang="ru-RU" sz="1200" b="0" i="1"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dirty="0">
                          <a:solidFill>
                            <a:srgbClr val="000000"/>
                          </a:solidFill>
                          <a:latin typeface="Times New Roman"/>
                        </a:rPr>
                        <a:t>Жамбыл </a:t>
                      </a:r>
                      <a:r>
                        <a:rPr lang="ru-RU" sz="1200" b="0" i="1" u="none" strike="noStrike" dirty="0" err="1">
                          <a:solidFill>
                            <a:srgbClr val="000000"/>
                          </a:solidFill>
                          <a:latin typeface="Times New Roman"/>
                        </a:rPr>
                        <a:t>облысы</a:t>
                      </a:r>
                      <a:endParaRPr lang="ru-RU" sz="1200" b="0" i="1"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dirty="0" err="1">
                          <a:solidFill>
                            <a:srgbClr val="000000"/>
                          </a:solidFill>
                          <a:latin typeface="Times New Roman"/>
                        </a:rPr>
                        <a:t>Солтүстік Қазақстан</a:t>
                      </a:r>
                      <a:endParaRPr lang="ru-RU" sz="1200" b="0" i="1"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dirty="0" err="1">
                          <a:solidFill>
                            <a:srgbClr val="000000"/>
                          </a:solidFill>
                          <a:latin typeface="Times New Roman"/>
                        </a:rPr>
                        <a:t>Батыс</a:t>
                      </a:r>
                      <a:r>
                        <a:rPr lang="ru-RU" sz="1200" b="0" i="1" u="none" strike="noStrike" dirty="0">
                          <a:solidFill>
                            <a:srgbClr val="000000"/>
                          </a:solidFill>
                          <a:latin typeface="Times New Roman"/>
                        </a:rPr>
                        <a:t> </a:t>
                      </a:r>
                      <a:r>
                        <a:rPr lang="ru-RU" sz="1200" b="0" i="1" u="none" strike="noStrike" dirty="0" err="1">
                          <a:solidFill>
                            <a:srgbClr val="000000"/>
                          </a:solidFill>
                          <a:latin typeface="Times New Roman"/>
                        </a:rPr>
                        <a:t>Қазақстан</a:t>
                      </a:r>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dirty="0" err="1">
                          <a:solidFill>
                            <a:srgbClr val="000000"/>
                          </a:solidFill>
                          <a:latin typeface="Times New Roman"/>
                        </a:rPr>
                        <a:t>Шығыс Қазақстан</a:t>
                      </a:r>
                      <a:endParaRPr lang="ru-RU" sz="1200" b="0" i="1"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Жетісу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Талдықорған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28">
                <a:tc>
                  <a:txBody>
                    <a:bodyPr/>
                    <a:lstStyle/>
                    <a:p>
                      <a:pPr algn="l" fontAlgn="b"/>
                      <a:r>
                        <a:rPr lang="ru-RU" sz="1200" b="0" i="1" u="none" strike="noStrike">
                          <a:solidFill>
                            <a:srgbClr val="000000"/>
                          </a:solidFill>
                          <a:latin typeface="Times New Roman"/>
                        </a:rPr>
                        <a:t>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28">
                <a:tc>
                  <a:txBody>
                    <a:bodyPr/>
                    <a:lstStyle/>
                    <a:p>
                      <a:pPr algn="l" fontAlgn="b"/>
                      <a:r>
                        <a:rPr lang="ru-RU" sz="1200" b="0" i="1" u="none" strike="noStrike">
                          <a:solidFill>
                            <a:srgbClr val="000000"/>
                          </a:solidFill>
                          <a:latin typeface="Times New Roman"/>
                        </a:rPr>
                        <a:t>Павлодар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Қызылорда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Қостанай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Маңғыстау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Жамбыл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Ақмола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Атырау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Ақтөбе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Қарағанды облысы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Ақтау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0" i="1" u="none" strike="noStrike">
                          <a:solidFill>
                            <a:srgbClr val="000000"/>
                          </a:solidFill>
                          <a:latin typeface="Times New Roman"/>
                        </a:rPr>
                        <a:t>Семей</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1"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69">
                <a:tc>
                  <a:txBody>
                    <a:bodyPr/>
                    <a:lstStyle/>
                    <a:p>
                      <a:pPr algn="l" fontAlgn="b"/>
                      <a:r>
                        <a:rPr lang="ru-RU" sz="1200" b="1" i="1" u="none" strike="noStrike" dirty="0">
                          <a:solidFill>
                            <a:srgbClr val="000000"/>
                          </a:solidFill>
                          <a:latin typeface="Calibri"/>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a:solidFill>
                            <a:srgbClr val="000000"/>
                          </a:solidFill>
                          <a:latin typeface="Calibri"/>
                        </a:rPr>
                        <a:t>3654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a:solidFill>
                            <a:srgbClr val="000000"/>
                          </a:solidFill>
                          <a:latin typeface="Calibri"/>
                        </a:rPr>
                        <a:t>11862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1" u="none" strike="noStrike" dirty="0">
                          <a:solidFill>
                            <a:srgbClr val="000000"/>
                          </a:solidFill>
                          <a:latin typeface="Calibri"/>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
          <p:cNvSpPr txBox="1">
            <a:spLocks/>
          </p:cNvSpPr>
          <p:nvPr/>
        </p:nvSpPr>
        <p:spPr>
          <a:xfrm>
            <a:off x="2895600" y="0"/>
            <a:ext cx="2614602" cy="72547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1800" b="1"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Заголовок 1"/>
          <p:cNvSpPr txBox="1">
            <a:spLocks/>
          </p:cNvSpPr>
          <p:nvPr/>
        </p:nvSpPr>
        <p:spPr>
          <a:xfrm>
            <a:off x="1571604" y="571480"/>
            <a:ext cx="5410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000" b="1"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Аса қауіпті аурулар бойынша</a:t>
            </a:r>
            <a:endParaRPr kumimoji="0" lang="ru-RU" sz="2000" b="1"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1505" name="Rectangle 1"/>
          <p:cNvSpPr>
            <a:spLocks noChangeArrowheads="1"/>
          </p:cNvSpPr>
          <p:nvPr/>
        </p:nvSpPr>
        <p:spPr bwMode="auto">
          <a:xfrm>
            <a:off x="285720" y="1071546"/>
            <a:ext cx="8358246"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kk-KZ"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Шымкент қаласы бойынша 2022жылы Конго-Қырым қанды қызбасы расталған жағдай диагнозымен 7 науқас (ересектер-6, балалар-1) оның ішінде 3 науқас Түркістан облысынан тіркелді. Жазылумен үйіне 4 науқас шығарылып,3 ересек науқас қайтыс </a:t>
            </a:r>
            <a:r>
              <a:rPr lang="kk-KZ" sz="1400" i="1" dirty="0" smtClean="0">
                <a:latin typeface="Times New Roman" pitchFamily="18" charset="0"/>
                <a:ea typeface="Calibri" pitchFamily="34" charset="0"/>
                <a:cs typeface="Times New Roman" pitchFamily="18" charset="0"/>
              </a:rPr>
              <a:t>болған (2-і қала тұрғыны, 1-і Түркістан облысының тұрғыны)</a:t>
            </a:r>
            <a:r>
              <a:rPr kumimoji="0" lang="kk-KZ"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 2021 жылы  КҚҚҚ-сы диагнозымен барлығы 2 науқас (1 ересек, 1 бала) жазылумен ауруханадан шығарылды. Бұл 2021 жылмен салыстырғанда 5 жағдайға артып отыр.</a:t>
            </a:r>
            <a:r>
              <a:rPr lang="kk-KZ" sz="1400" i="1" dirty="0" smtClean="0">
                <a:latin typeface="Times New Roman" pitchFamily="18" charset="0"/>
                <a:cs typeface="Times New Roman" pitchFamily="18" charset="0"/>
              </a:rPr>
              <a:t> </a:t>
            </a:r>
          </a:p>
          <a:p>
            <a:r>
              <a:rPr lang="kk-KZ" sz="1400" i="1" dirty="0" smtClean="0">
                <a:latin typeface="Times New Roman" pitchFamily="18" charset="0"/>
                <a:cs typeface="Times New Roman" pitchFamily="18" charset="0"/>
              </a:rPr>
              <a:t> 2022 жылы Бруцеллез диагнозымен 101 науқас тіркелді, оның ішінде 21 науқас 18 жасқа дейінгі балалар. 2021 жылы барлығы 57 науқас тіркелген, оның ішінде 10 балалар.</a:t>
            </a:r>
            <a:endParaRPr lang="ru-RU" sz="1400" i="1" dirty="0" smtClean="0">
              <a:latin typeface="Times New Roman" pitchFamily="18" charset="0"/>
              <a:cs typeface="Times New Roman" pitchFamily="18" charset="0"/>
            </a:endParaRPr>
          </a:p>
          <a:p>
            <a:r>
              <a:rPr lang="kk-KZ" sz="1400" i="1" dirty="0" smtClean="0">
                <a:latin typeface="Times New Roman" pitchFamily="18" charset="0"/>
                <a:cs typeface="Times New Roman" pitchFamily="18" charset="0"/>
              </a:rPr>
              <a:t>2021 жылы Сібір жарасы диагнозымен 6 науқас тіргелген, оның ішінде 18 жасқа дейінгі бала-1. </a:t>
            </a:r>
          </a:p>
          <a:p>
            <a:r>
              <a:rPr lang="kk-KZ" sz="1400" i="1" dirty="0" smtClean="0">
                <a:latin typeface="Times New Roman" pitchFamily="18" charset="0"/>
                <a:cs typeface="Times New Roman" pitchFamily="18" charset="0"/>
              </a:rPr>
              <a:t>2022 жылы Сібір жарасы диагнозымен 1 ересек науқас тіркелді.</a:t>
            </a:r>
            <a:endParaRPr lang="ru-RU" sz="1400" i="1" dirty="0" smtClean="0">
              <a:latin typeface="Times New Roman" pitchFamily="18" charset="0"/>
              <a:cs typeface="Times New Roman" pitchFamily="18" charset="0"/>
            </a:endParaRPr>
          </a:p>
          <a:p>
            <a:r>
              <a:rPr lang="kk-KZ" sz="1400" i="1" dirty="0" smtClean="0">
                <a:latin typeface="Times New Roman" pitchFamily="18" charset="0"/>
                <a:cs typeface="Times New Roman" pitchFamily="18" charset="0"/>
              </a:rPr>
              <a:t>Құтыру,оба, туляремия диагноздарымен науқас тіркелмеген.</a:t>
            </a:r>
            <a:endParaRPr lang="ru-RU" sz="1400" i="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Диаграмма 4"/>
          <p:cNvGraphicFramePr/>
          <p:nvPr/>
        </p:nvGraphicFramePr>
        <p:xfrm>
          <a:off x="357158" y="3643314"/>
          <a:ext cx="3929090" cy="285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nvGraphicFramePr>
        <p:xfrm>
          <a:off x="4714876" y="3643314"/>
          <a:ext cx="3929090" cy="29289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4" y="285728"/>
          <a:ext cx="8072494" cy="588645"/>
        </p:xfrm>
        <a:graphic>
          <a:graphicData uri="http://schemas.openxmlformats.org/drawingml/2006/table">
            <a:tbl>
              <a:tblPr/>
              <a:tblGrid>
                <a:gridCol w="8072494"/>
              </a:tblGrid>
              <a:tr h="0">
                <a:tc>
                  <a:txBody>
                    <a:bodyPr/>
                    <a:lstStyle/>
                    <a:p>
                      <a:pPr algn="ctr" fontAlgn="b"/>
                      <a:r>
                        <a:rPr lang="ru-RU" sz="1000" b="1" i="0" u="none" strike="noStrike" dirty="0">
                          <a:solidFill>
                            <a:srgbClr val="000000"/>
                          </a:solidFill>
                          <a:latin typeface="Times New Roman"/>
                        </a:rPr>
                        <a:t/>
                      </a:r>
                      <a:br>
                        <a:rPr lang="ru-RU" sz="1000" b="1" i="0" u="none" strike="noStrike" dirty="0">
                          <a:solidFill>
                            <a:srgbClr val="000000"/>
                          </a:solidFill>
                          <a:latin typeface="Times New Roman"/>
                        </a:rPr>
                      </a:br>
                      <a:r>
                        <a:rPr lang="ru-RU" sz="1400" b="1" i="0" u="none" strike="noStrike" dirty="0">
                          <a:solidFill>
                            <a:srgbClr val="000000"/>
                          </a:solidFill>
                          <a:latin typeface="Times New Roman"/>
                        </a:rPr>
                        <a:t>       ҚАЗАҚСТАН РЕСПУБЛИКАСЫ ХАЛҚЫНЫҢ ЖЕКЕЛЕГЕН ИНФЕКЦИЯЛЫҚ ЖӘНЕ ПАРАЗИТТІК АУРУЛАР  ТУРАЛЫ САЛЫСТЫРМАЛЫ </a:t>
                      </a:r>
                      <a:r>
                        <a:rPr lang="ru-RU" sz="1400" b="1" i="0" u="none" strike="noStrike" dirty="0" smtClean="0">
                          <a:solidFill>
                            <a:srgbClr val="000000"/>
                          </a:solidFill>
                          <a:latin typeface="Times New Roman"/>
                        </a:rPr>
                        <a:t>ЕСЕБІ</a:t>
                      </a:r>
                      <a:endParaRPr lang="ru-RU" sz="1400" b="1" i="0" u="none" strike="noStrike" dirty="0">
                        <a:solidFill>
                          <a:srgbClr val="000000"/>
                        </a:solidFill>
                        <a:latin typeface="Times New Roman"/>
                      </a:endParaRPr>
                    </a:p>
                  </a:txBody>
                  <a:tcPr marL="9525" marR="9525" marT="9525" marB="0" anchor="b">
                    <a:lnL>
                      <a:noFill/>
                    </a:lnL>
                    <a:lnR>
                      <a:noFill/>
                    </a:lnR>
                    <a:lnT>
                      <a:noFill/>
                    </a:lnT>
                    <a:lnB>
                      <a:noFill/>
                    </a:lnB>
                  </a:tcPr>
                </a:tc>
              </a:tr>
            </a:tbl>
          </a:graphicData>
        </a:graphic>
      </p:graphicFrame>
      <p:graphicFrame>
        <p:nvGraphicFramePr>
          <p:cNvPr id="3" name="Таблица 2"/>
          <p:cNvGraphicFramePr>
            <a:graphicFrameLocks noGrp="1"/>
          </p:cNvGraphicFramePr>
          <p:nvPr/>
        </p:nvGraphicFramePr>
        <p:xfrm>
          <a:off x="142844" y="928670"/>
          <a:ext cx="4214841" cy="2571768"/>
        </p:xfrm>
        <a:graphic>
          <a:graphicData uri="http://schemas.openxmlformats.org/drawingml/2006/table">
            <a:tbl>
              <a:tblPr/>
              <a:tblGrid>
                <a:gridCol w="1090045"/>
                <a:gridCol w="498156"/>
                <a:gridCol w="549762"/>
                <a:gridCol w="549762"/>
                <a:gridCol w="427592"/>
                <a:gridCol w="488678"/>
                <a:gridCol w="610846"/>
              </a:tblGrid>
              <a:tr h="188367">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Басқа </a:t>
                      </a:r>
                      <a:r>
                        <a:rPr lang="ru-RU" sz="1100" b="1" i="0" u="none" strike="noStrike" dirty="0">
                          <a:solidFill>
                            <a:srgbClr val="000000"/>
                          </a:solidFill>
                          <a:latin typeface="Times New Roman"/>
                        </a:rPr>
                        <a:t>да сальмонеллез </a:t>
                      </a:r>
                      <a:r>
                        <a:rPr lang="ru-RU" sz="1100" b="1" i="0" u="none" strike="noStrike" dirty="0" err="1" smtClean="0">
                          <a:solidFill>
                            <a:srgbClr val="000000"/>
                          </a:solidFill>
                          <a:latin typeface="Times New Roman"/>
                        </a:rPr>
                        <a:t>жұқпалары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5162">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95162">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897745">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9">
                <a:tc>
                  <a:txBody>
                    <a:bodyPr/>
                    <a:lstStyle/>
                    <a:p>
                      <a:pPr algn="l" fontAlgn="b"/>
                      <a:r>
                        <a:rPr lang="ru-RU" sz="1000" b="1" i="0" u="none" strike="noStrike" dirty="0">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Times New Roman"/>
                        </a:rPr>
                        <a:t>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711">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711">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711">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5" y="3643314"/>
          <a:ext cx="4214840" cy="2724452"/>
        </p:xfrm>
        <a:graphic>
          <a:graphicData uri="http://schemas.openxmlformats.org/drawingml/2006/table">
            <a:tbl>
              <a:tblPr/>
              <a:tblGrid>
                <a:gridCol w="1320902"/>
                <a:gridCol w="508726"/>
                <a:gridCol w="461869"/>
                <a:gridCol w="499800"/>
                <a:gridCol w="495339"/>
                <a:gridCol w="464102"/>
                <a:gridCol w="464102"/>
              </a:tblGrid>
              <a:tr h="319234">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Бактериялық </a:t>
                      </a:r>
                      <a:r>
                        <a:rPr lang="ru-RU" sz="1100" b="1" i="0" u="none" strike="noStrike" dirty="0">
                          <a:solidFill>
                            <a:srgbClr val="000000"/>
                          </a:solidFill>
                          <a:latin typeface="Times New Roman"/>
                        </a:rPr>
                        <a:t>дизентерия </a:t>
                      </a:r>
                      <a:r>
                        <a:rPr lang="ru-RU" sz="1100" b="1" i="0" u="none" strike="noStrike" dirty="0" err="1">
                          <a:solidFill>
                            <a:srgbClr val="000000"/>
                          </a:solidFill>
                          <a:latin typeface="Times New Roman"/>
                        </a:rPr>
                        <a:t>барлығы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оның </a:t>
                      </a:r>
                      <a:r>
                        <a:rPr lang="ru-RU" sz="1100" b="1" i="0" u="none" strike="noStrike" dirty="0" err="1" smtClean="0">
                          <a:solidFill>
                            <a:srgbClr val="000000"/>
                          </a:solidFill>
                          <a:latin typeface="Times New Roman"/>
                        </a:rPr>
                        <a:t>ішінде</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6373">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76373">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24724">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01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284">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284">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284">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4500561" y="928670"/>
          <a:ext cx="4489441" cy="2571767"/>
        </p:xfrm>
        <a:graphic>
          <a:graphicData uri="http://schemas.openxmlformats.org/drawingml/2006/table">
            <a:tbl>
              <a:tblPr/>
              <a:tblGrid>
                <a:gridCol w="1406216"/>
                <a:gridCol w="541584"/>
                <a:gridCol w="494076"/>
                <a:gridCol w="532082"/>
                <a:gridCol w="527331"/>
                <a:gridCol w="494076"/>
                <a:gridCol w="494076"/>
              </a:tblGrid>
              <a:tr h="435134">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Нақтыланған басқа </a:t>
                      </a:r>
                      <a:r>
                        <a:rPr lang="ru-RU" sz="1100" b="1" i="0" u="none" strike="noStrike" dirty="0">
                          <a:solidFill>
                            <a:srgbClr val="000000"/>
                          </a:solidFill>
                          <a:latin typeface="Times New Roman"/>
                        </a:rPr>
                        <a:t>да </a:t>
                      </a:r>
                      <a:r>
                        <a:rPr lang="ru-RU" sz="1100" b="1" i="0" u="none" strike="noStrike" dirty="0" err="1">
                          <a:solidFill>
                            <a:srgbClr val="000000"/>
                          </a:solidFill>
                          <a:latin typeface="Times New Roman"/>
                        </a:rPr>
                        <a:t>бактериялық ішек</a:t>
                      </a:r>
                      <a:r>
                        <a:rPr lang="ru-RU" sz="1100" b="1" i="0" u="none" strike="noStrike" dirty="0">
                          <a:solidFill>
                            <a:srgbClr val="000000"/>
                          </a:solidFill>
                          <a:latin typeface="Times New Roman"/>
                        </a:rPr>
                        <a:t> </a:t>
                      </a:r>
                      <a:r>
                        <a:rPr lang="ru-RU" sz="1100" b="1" i="0" u="none" strike="noStrike" dirty="0" err="1" smtClean="0">
                          <a:solidFill>
                            <a:srgbClr val="000000"/>
                          </a:solidFill>
                          <a:latin typeface="Times New Roman"/>
                        </a:rPr>
                        <a:t>жұқпалары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064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7064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784948">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906">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7372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10028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7887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833">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833">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833">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4500562" y="3643314"/>
          <a:ext cx="4527539" cy="2714641"/>
        </p:xfrm>
        <a:graphic>
          <a:graphicData uri="http://schemas.openxmlformats.org/drawingml/2006/table">
            <a:tbl>
              <a:tblPr/>
              <a:tblGrid>
                <a:gridCol w="1439281"/>
                <a:gridCol w="543305"/>
                <a:gridCol w="493263"/>
                <a:gridCol w="533773"/>
                <a:gridCol w="529008"/>
                <a:gridCol w="495646"/>
                <a:gridCol w="493263"/>
              </a:tblGrid>
              <a:tr h="190825">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Жіті</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ішек</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инфекцияларының </a:t>
                      </a:r>
                      <a:r>
                        <a:rPr lang="ru-RU" sz="1100" b="1" i="0" u="none" strike="noStrike" dirty="0" err="1" smtClean="0">
                          <a:solidFill>
                            <a:srgbClr val="000000"/>
                          </a:solidFill>
                          <a:latin typeface="Times New Roman"/>
                        </a:rPr>
                        <a:t>тобы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5188">
                <a:tc vMerge="1">
                  <a:txBody>
                    <a:bodyPr/>
                    <a:lstStyle/>
                    <a:p>
                      <a:endParaRPr lang="ru-RU"/>
                    </a:p>
                  </a:txBody>
                  <a:tcPr/>
                </a:tc>
                <a:tc gridSpan="3">
                  <a:txBody>
                    <a:bodyPr/>
                    <a:lstStyle/>
                    <a:p>
                      <a:pPr algn="ctr" fontAlgn="b"/>
                      <a:r>
                        <a:rPr lang="ru-RU" sz="900" b="1" i="0" u="none" strike="noStrike" dirty="0">
                          <a:solidFill>
                            <a:srgbClr val="000000"/>
                          </a:solidFill>
                          <a:latin typeface="Times New Roman"/>
                        </a:rPr>
                        <a:t>2021 </a:t>
                      </a:r>
                      <a:r>
                        <a:rPr lang="ru-RU" sz="900" b="1" i="0" u="none" strike="noStrike" dirty="0" err="1">
                          <a:solidFill>
                            <a:srgbClr val="000000"/>
                          </a:solidFill>
                          <a:latin typeface="Times New Roman"/>
                        </a:rPr>
                        <a:t>жыл</a:t>
                      </a:r>
                      <a:r>
                        <a:rPr lang="ru-RU" sz="900" b="1" i="0" u="none" strike="noStrike" dirty="0">
                          <a:solidFill>
                            <a:srgbClr val="000000"/>
                          </a:solidFill>
                          <a:latin typeface="Times New Roman"/>
                        </a:rPr>
                        <a:t>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05188">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43867">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61">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8932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13116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9964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004">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004">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004">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214290"/>
          <a:ext cx="4643470" cy="2857521"/>
        </p:xfrm>
        <a:graphic>
          <a:graphicData uri="http://schemas.openxmlformats.org/drawingml/2006/table">
            <a:tbl>
              <a:tblPr/>
              <a:tblGrid>
                <a:gridCol w="1454463"/>
                <a:gridCol w="560165"/>
                <a:gridCol w="511027"/>
                <a:gridCol w="550337"/>
                <a:gridCol w="545424"/>
                <a:gridCol w="511027"/>
                <a:gridCol w="511027"/>
              </a:tblGrid>
              <a:tr h="314015">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Басқа </a:t>
                      </a:r>
                      <a:r>
                        <a:rPr lang="ru-RU" sz="1100" b="1" i="0" u="none" strike="noStrike" dirty="0">
                          <a:solidFill>
                            <a:srgbClr val="000000"/>
                          </a:solidFill>
                          <a:latin typeface="Times New Roman"/>
                        </a:rPr>
                        <a:t>да </a:t>
                      </a:r>
                      <a:r>
                        <a:rPr lang="ru-RU" sz="1100" b="1" i="0" u="none" strike="noStrike" dirty="0" err="1">
                          <a:solidFill>
                            <a:srgbClr val="000000"/>
                          </a:solidFill>
                          <a:latin typeface="Times New Roman"/>
                        </a:rPr>
                        <a:t>бактериялық тағамнан </a:t>
                      </a:r>
                      <a:r>
                        <a:rPr lang="ru-RU" sz="1100" b="1" i="0" u="none" strike="noStrike" dirty="0" err="1" smtClean="0">
                          <a:solidFill>
                            <a:srgbClr val="000000"/>
                          </a:solidFill>
                          <a:latin typeface="Times New Roman"/>
                        </a:rPr>
                        <a:t>уланулар</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9342">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09342">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62973">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414">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5">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5">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5">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929190" y="214288"/>
          <a:ext cx="4060812" cy="2857521"/>
        </p:xfrm>
        <a:graphic>
          <a:graphicData uri="http://schemas.openxmlformats.org/drawingml/2006/table">
            <a:tbl>
              <a:tblPr/>
              <a:tblGrid>
                <a:gridCol w="1143008"/>
                <a:gridCol w="618826"/>
                <a:gridCol w="446904"/>
                <a:gridCol w="481281"/>
                <a:gridCol w="476985"/>
                <a:gridCol w="446904"/>
                <a:gridCol w="446904"/>
              </a:tblGrid>
              <a:tr h="198668">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оның ішінде</a:t>
                      </a:r>
                      <a:r>
                        <a:rPr lang="ru-RU" sz="1100" b="1" i="0" u="none" strike="noStrike" dirty="0">
                          <a:solidFill>
                            <a:srgbClr val="000000"/>
                          </a:solidFill>
                          <a:latin typeface="Times New Roman"/>
                        </a:rPr>
                        <a:t> </a:t>
                      </a:r>
                      <a:r>
                        <a:rPr lang="ru-RU" sz="1100" b="1" i="0" u="none" strike="noStrike" dirty="0" smtClean="0">
                          <a:solidFill>
                            <a:srgbClr val="000000"/>
                          </a:solidFill>
                          <a:latin typeface="Times New Roman"/>
                        </a:rPr>
                        <a:t>ботулизм</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6618">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06618">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87333">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47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03">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03">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03">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4" y="3214686"/>
          <a:ext cx="4643470" cy="3357586"/>
        </p:xfrm>
        <a:graphic>
          <a:graphicData uri="http://schemas.openxmlformats.org/drawingml/2006/table">
            <a:tbl>
              <a:tblPr/>
              <a:tblGrid>
                <a:gridCol w="1454463"/>
                <a:gridCol w="560165"/>
                <a:gridCol w="511027"/>
                <a:gridCol w="550337"/>
                <a:gridCol w="545424"/>
                <a:gridCol w="511027"/>
                <a:gridCol w="511027"/>
              </a:tblGrid>
              <a:tr h="284543">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a:solidFill>
                            <a:srgbClr val="000000"/>
                          </a:solidFill>
                          <a:latin typeface="Times New Roman"/>
                        </a:rPr>
                        <a:t>Бруцеллез, </a:t>
                      </a:r>
                      <a:r>
                        <a:rPr lang="ru-RU" sz="1100" b="1" i="0" u="none" strike="noStrike" dirty="0" err="1">
                          <a:solidFill>
                            <a:srgbClr val="000000"/>
                          </a:solidFill>
                          <a:latin typeface="Times New Roman"/>
                        </a:rPr>
                        <a:t>алғаш </a:t>
                      </a:r>
                      <a:r>
                        <a:rPr lang="ru-RU" sz="1100" b="1" i="0" u="none" strike="noStrike" dirty="0" err="1" smtClean="0">
                          <a:solidFill>
                            <a:srgbClr val="000000"/>
                          </a:solidFill>
                          <a:latin typeface="Times New Roman"/>
                        </a:rPr>
                        <a:t>анықталған</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2925">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52925">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63457">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327">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803">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803">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803">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4929190" y="3214687"/>
          <a:ext cx="4060812" cy="3357584"/>
        </p:xfrm>
        <a:graphic>
          <a:graphicData uri="http://schemas.openxmlformats.org/drawingml/2006/table">
            <a:tbl>
              <a:tblPr/>
              <a:tblGrid>
                <a:gridCol w="1271958"/>
                <a:gridCol w="489876"/>
                <a:gridCol w="446904"/>
                <a:gridCol w="481281"/>
                <a:gridCol w="476985"/>
                <a:gridCol w="446904"/>
                <a:gridCol w="446904"/>
              </a:tblGrid>
              <a:tr h="268802">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smtClean="0">
                          <a:solidFill>
                            <a:srgbClr val="000000"/>
                          </a:solidFill>
                          <a:latin typeface="Times New Roman"/>
                        </a:rPr>
                        <a:t>Скарлатина</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4365">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4365">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243821">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203">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1954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76">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76">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76">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57166"/>
          <a:ext cx="4429154" cy="2786080"/>
        </p:xfrm>
        <a:graphic>
          <a:graphicData uri="http://schemas.openxmlformats.org/drawingml/2006/table">
            <a:tbl>
              <a:tblPr/>
              <a:tblGrid>
                <a:gridCol w="1387333"/>
                <a:gridCol w="534311"/>
                <a:gridCol w="487441"/>
                <a:gridCol w="524937"/>
                <a:gridCol w="520250"/>
                <a:gridCol w="487441"/>
                <a:gridCol w="487441"/>
              </a:tblGrid>
              <a:tr h="231297">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Іріңді </a:t>
                      </a:r>
                      <a:r>
                        <a:rPr lang="ru-RU" sz="1100" b="1" i="0" u="none" strike="noStrike" dirty="0" smtClean="0">
                          <a:solidFill>
                            <a:srgbClr val="000000"/>
                          </a:solidFill>
                          <a:latin typeface="Times New Roman"/>
                        </a:rPr>
                        <a:t>менингит</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027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1027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67244">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946">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786313" y="357166"/>
          <a:ext cx="4203689" cy="2786080"/>
        </p:xfrm>
        <a:graphic>
          <a:graphicData uri="http://schemas.openxmlformats.org/drawingml/2006/table">
            <a:tbl>
              <a:tblPr/>
              <a:tblGrid>
                <a:gridCol w="1316711"/>
                <a:gridCol w="507112"/>
                <a:gridCol w="462628"/>
                <a:gridCol w="498215"/>
                <a:gridCol w="493767"/>
                <a:gridCol w="462628"/>
                <a:gridCol w="462628"/>
              </a:tblGrid>
              <a:tr h="231297">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a:solidFill>
                            <a:srgbClr val="000000"/>
                          </a:solidFill>
                          <a:latin typeface="Times New Roman"/>
                        </a:rPr>
                        <a:t>Серозды менингит       Менингит серозный</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027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1027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67244">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946">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51">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4" y="3286124"/>
          <a:ext cx="4429154" cy="3214711"/>
        </p:xfrm>
        <a:graphic>
          <a:graphicData uri="http://schemas.openxmlformats.org/drawingml/2006/table">
            <a:tbl>
              <a:tblPr/>
              <a:tblGrid>
                <a:gridCol w="1387333"/>
                <a:gridCol w="534311"/>
                <a:gridCol w="487441"/>
                <a:gridCol w="524937"/>
                <a:gridCol w="520250"/>
                <a:gridCol w="487441"/>
                <a:gridCol w="487441"/>
              </a:tblGrid>
              <a:tr h="228569">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a:solidFill>
                            <a:srgbClr val="000000"/>
                          </a:solidFill>
                          <a:latin typeface="Times New Roman"/>
                        </a:rPr>
                        <a:t>АИТВ </a:t>
                      </a:r>
                      <a:r>
                        <a:rPr lang="ru-RU" sz="1100" b="1" i="0" u="none" strike="noStrike" dirty="0" err="1">
                          <a:solidFill>
                            <a:srgbClr val="000000"/>
                          </a:solidFill>
                          <a:latin typeface="Times New Roman"/>
                        </a:rPr>
                        <a:t>тудырған </a:t>
                      </a:r>
                      <a:r>
                        <a:rPr lang="ru-RU" sz="1100" b="1" i="0" u="none" strike="noStrike" dirty="0" smtClean="0">
                          <a:solidFill>
                            <a:srgbClr val="000000"/>
                          </a:solidFill>
                          <a:latin typeface="Times New Roman"/>
                        </a:rPr>
                        <a:t>ауру</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5773">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5773">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30556">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err="1">
                          <a:solidFill>
                            <a:srgbClr val="000000"/>
                          </a:solidFill>
                          <a:latin typeface="Times New Roman"/>
                        </a:rPr>
                        <a:t>Барлығы  </a:t>
                      </a:r>
                      <a:r>
                        <a:rPr lang="ru-RU" sz="900" b="0" i="0" u="none" strike="noStrike" dirty="0">
                          <a:solidFill>
                            <a:srgbClr val="000000"/>
                          </a:solidFill>
                          <a:latin typeface="Times New Roman"/>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0-14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қосқанда           </a:t>
                      </a:r>
                      <a:r>
                        <a:rPr lang="ru-RU" sz="900" b="0" i="0" u="none" strike="noStrike" dirty="0">
                          <a:solidFill>
                            <a:srgbClr val="000000"/>
                          </a:solidFill>
                          <a:latin typeface="Times New Roman"/>
                        </a:rPr>
                        <a:t>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52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3478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3877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05">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05">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05">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4786313" y="3286124"/>
          <a:ext cx="4203689" cy="3214711"/>
        </p:xfrm>
        <a:graphic>
          <a:graphicData uri="http://schemas.openxmlformats.org/drawingml/2006/table">
            <a:tbl>
              <a:tblPr/>
              <a:tblGrid>
                <a:gridCol w="1316711"/>
                <a:gridCol w="507112"/>
                <a:gridCol w="462628"/>
                <a:gridCol w="498215"/>
                <a:gridCol w="493767"/>
                <a:gridCol w="462628"/>
                <a:gridCol w="462628"/>
              </a:tblGrid>
              <a:tr h="228721">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Жедел</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әлсіз </a:t>
                      </a:r>
                      <a:r>
                        <a:rPr lang="ru-RU" sz="1100" b="1" i="0" u="none" strike="noStrike" dirty="0" smtClean="0">
                          <a:solidFill>
                            <a:srgbClr val="000000"/>
                          </a:solidFill>
                          <a:latin typeface="Times New Roman"/>
                        </a:rPr>
                        <a:t>сал</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576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576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30498">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50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489">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489">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489">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57166"/>
          <a:ext cx="4357718" cy="3143271"/>
        </p:xfrm>
        <a:graphic>
          <a:graphicData uri="http://schemas.openxmlformats.org/drawingml/2006/table">
            <a:tbl>
              <a:tblPr/>
              <a:tblGrid>
                <a:gridCol w="1364956"/>
                <a:gridCol w="525693"/>
                <a:gridCol w="479580"/>
                <a:gridCol w="516470"/>
                <a:gridCol w="511859"/>
                <a:gridCol w="479580"/>
                <a:gridCol w="479580"/>
              </a:tblGrid>
              <a:tr h="260951">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smtClean="0">
                          <a:solidFill>
                            <a:srgbClr val="000000"/>
                          </a:solidFill>
                          <a:latin typeface="Times New Roman"/>
                        </a:rPr>
                        <a:t>Желшешек</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7228">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37228">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91250">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426">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16414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14464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45331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39908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96">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96">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3551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96">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714875" y="357166"/>
          <a:ext cx="4286279" cy="3143272"/>
        </p:xfrm>
        <a:graphic>
          <a:graphicData uri="http://schemas.openxmlformats.org/drawingml/2006/table">
            <a:tbl>
              <a:tblPr/>
              <a:tblGrid>
                <a:gridCol w="1342581"/>
                <a:gridCol w="517075"/>
                <a:gridCol w="471717"/>
                <a:gridCol w="508004"/>
                <a:gridCol w="503468"/>
                <a:gridCol w="471717"/>
                <a:gridCol w="471717"/>
              </a:tblGrid>
              <a:tr h="580134">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Соның ішінде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Конго-Қрым геморрагиялық </a:t>
                      </a:r>
                      <a:r>
                        <a:rPr lang="ru-RU" sz="1100" b="1" i="0" u="none" strike="noStrike" dirty="0" err="1" smtClean="0">
                          <a:solidFill>
                            <a:srgbClr val="000000"/>
                          </a:solidFill>
                          <a:latin typeface="Times New Roman"/>
                        </a:rPr>
                        <a:t>қызба</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0958">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10958">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70406">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8081">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Times New Roman"/>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5">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5">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5">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4" y="3643312"/>
          <a:ext cx="4357716" cy="3000398"/>
        </p:xfrm>
        <a:graphic>
          <a:graphicData uri="http://schemas.openxmlformats.org/drawingml/2006/table">
            <a:tbl>
              <a:tblPr/>
              <a:tblGrid>
                <a:gridCol w="1364957"/>
                <a:gridCol w="525693"/>
                <a:gridCol w="479579"/>
                <a:gridCol w="516470"/>
                <a:gridCol w="511859"/>
                <a:gridCol w="479579"/>
                <a:gridCol w="479579"/>
              </a:tblGrid>
              <a:tr h="254272">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оның ішінде</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А</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6019">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26019">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39685">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931">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824">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824">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824">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4714876" y="3643314"/>
          <a:ext cx="4275126" cy="3000394"/>
        </p:xfrm>
        <a:graphic>
          <a:graphicData uri="http://schemas.openxmlformats.org/drawingml/2006/table">
            <a:tbl>
              <a:tblPr/>
              <a:tblGrid>
                <a:gridCol w="1339087"/>
                <a:gridCol w="515730"/>
                <a:gridCol w="470490"/>
                <a:gridCol w="506681"/>
                <a:gridCol w="502158"/>
                <a:gridCol w="470490"/>
                <a:gridCol w="470490"/>
              </a:tblGrid>
              <a:tr h="249089">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оның ішінде</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В</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6445">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26445">
                <a:tc vMerge="1">
                  <a:txBody>
                    <a:bodyPr/>
                    <a:lstStyle/>
                    <a:p>
                      <a:endParaRPr lang="ru-RU"/>
                    </a:p>
                  </a:txBody>
                  <a:tcPr/>
                </a:tc>
                <a:tc gridSpan="3">
                  <a:txBody>
                    <a:bodyPr/>
                    <a:lstStyle/>
                    <a:p>
                      <a:pPr algn="ctr" fontAlgn="b"/>
                      <a:r>
                        <a:rPr lang="ru-RU" sz="900" b="0" i="0" u="none" strike="noStrike" dirty="0" err="1">
                          <a:solidFill>
                            <a:srgbClr val="000000"/>
                          </a:solidFill>
                          <a:latin typeface="Times New Roman"/>
                        </a:rPr>
                        <a:t>абсолютті</a:t>
                      </a:r>
                      <a:r>
                        <a:rPr lang="ru-RU" sz="900" b="0" i="0" u="none" strike="noStrike" dirty="0">
                          <a:solidFill>
                            <a:srgbClr val="000000"/>
                          </a:solidFill>
                          <a:latin typeface="Times New Roman"/>
                        </a:rPr>
                        <a:t>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41647">
                <a:tc vMerge="1">
                  <a:txBody>
                    <a:bodyPr/>
                    <a:lstStyle/>
                    <a:p>
                      <a:endParaRPr lang="ru-RU"/>
                    </a:p>
                  </a:txBody>
                  <a:tcPr/>
                </a:tc>
                <a:tc>
                  <a:txBody>
                    <a:bodyPr/>
                    <a:lstStyle/>
                    <a:p>
                      <a:pPr algn="ctr" fontAlgn="b"/>
                      <a:r>
                        <a:rPr lang="ru-RU" sz="900" b="0" i="0" u="none" strike="noStrike" dirty="0" err="1">
                          <a:solidFill>
                            <a:srgbClr val="000000"/>
                          </a:solidFill>
                          <a:latin typeface="Times New Roman"/>
                        </a:rPr>
                        <a:t>Барлығы  </a:t>
                      </a:r>
                      <a:r>
                        <a:rPr lang="ru-RU" sz="900" b="0" i="0" u="none" strike="noStrike" dirty="0">
                          <a:solidFill>
                            <a:srgbClr val="000000"/>
                          </a:solidFill>
                          <a:latin typeface="Times New Roman"/>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34">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78">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78">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78">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285728"/>
          <a:ext cx="4714908" cy="2928958"/>
        </p:xfrm>
        <a:graphic>
          <a:graphicData uri="http://schemas.openxmlformats.org/drawingml/2006/table">
            <a:tbl>
              <a:tblPr/>
              <a:tblGrid>
                <a:gridCol w="1476839"/>
                <a:gridCol w="568783"/>
                <a:gridCol w="518889"/>
                <a:gridCol w="558804"/>
                <a:gridCol w="553815"/>
                <a:gridCol w="518889"/>
                <a:gridCol w="518889"/>
              </a:tblGrid>
              <a:tr h="243159">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оның ішінде</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С</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1054">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21054">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16846">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738">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369">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369">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369">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929190" y="285728"/>
          <a:ext cx="4060812" cy="2928957"/>
        </p:xfrm>
        <a:graphic>
          <a:graphicData uri="http://schemas.openxmlformats.org/drawingml/2006/table">
            <a:tbl>
              <a:tblPr/>
              <a:tblGrid>
                <a:gridCol w="1271958"/>
                <a:gridCol w="489876"/>
                <a:gridCol w="446904"/>
                <a:gridCol w="481281"/>
                <a:gridCol w="476985"/>
                <a:gridCol w="446904"/>
                <a:gridCol w="446904"/>
              </a:tblGrid>
              <a:tr h="416520">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Созылмалы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вирусты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гепатиттер</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алғаш анықталғандардың, </a:t>
                      </a:r>
                      <a:r>
                        <a:rPr lang="ru-RU" sz="1100" b="1" i="0" u="none" strike="noStrike" dirty="0" err="1" smtClean="0">
                          <a:solidFill>
                            <a:srgbClr val="000000"/>
                          </a:solidFill>
                          <a:latin typeface="Times New Roman"/>
                        </a:rPr>
                        <a:t>барлығы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105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7105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30709">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536">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64">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64">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64">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5" y="3357564"/>
          <a:ext cx="4643470" cy="3286146"/>
        </p:xfrm>
        <a:graphic>
          <a:graphicData uri="http://schemas.openxmlformats.org/drawingml/2006/table">
            <a:tbl>
              <a:tblPr/>
              <a:tblGrid>
                <a:gridCol w="1454463"/>
                <a:gridCol w="560165"/>
                <a:gridCol w="511027"/>
                <a:gridCol w="550337"/>
                <a:gridCol w="545424"/>
                <a:gridCol w="511027"/>
                <a:gridCol w="511027"/>
              </a:tblGrid>
              <a:tr h="439327">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оның ішінде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дельтасы</a:t>
                      </a:r>
                      <a:r>
                        <a:rPr lang="ru-RU" sz="1100" b="1" i="0" u="none" strike="noStrike" dirty="0">
                          <a:solidFill>
                            <a:srgbClr val="000000"/>
                          </a:solidFill>
                          <a:latin typeface="Times New Roman"/>
                        </a:rPr>
                        <a:t> бар </a:t>
                      </a:r>
                      <a:r>
                        <a:rPr lang="ru-RU" sz="1100" b="1" i="0" u="none" strike="noStrike" dirty="0" err="1">
                          <a:solidFill>
                            <a:srgbClr val="000000"/>
                          </a:solidFill>
                          <a:latin typeface="Times New Roman"/>
                        </a:rPr>
                        <a:t>созылмалы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вирусты</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В</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4306">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34306">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77808">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err="1">
                          <a:solidFill>
                            <a:srgbClr val="000000"/>
                          </a:solidFill>
                          <a:latin typeface="Times New Roman"/>
                        </a:rPr>
                        <a:t>Барлығы  </a:t>
                      </a:r>
                      <a:r>
                        <a:rPr lang="ru-RU" sz="900" b="0" i="0" u="none" strike="noStrike" dirty="0">
                          <a:solidFill>
                            <a:srgbClr val="000000"/>
                          </a:solidFill>
                          <a:latin typeface="Times New Roman"/>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60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598">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598">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598">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4929190" y="3357562"/>
          <a:ext cx="4060812" cy="3286148"/>
        </p:xfrm>
        <a:graphic>
          <a:graphicData uri="http://schemas.openxmlformats.org/drawingml/2006/table">
            <a:tbl>
              <a:tblPr/>
              <a:tblGrid>
                <a:gridCol w="1271958"/>
                <a:gridCol w="489876"/>
                <a:gridCol w="446904"/>
                <a:gridCol w="481281"/>
                <a:gridCol w="476985"/>
                <a:gridCol w="446904"/>
                <a:gridCol w="446904"/>
              </a:tblGrid>
              <a:tr h="424496">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Дельтасы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жоқ созылмалы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вирусты</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В</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6397">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26397">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52359">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554">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1642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15">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15">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315">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57166"/>
          <a:ext cx="4786345" cy="2786081"/>
        </p:xfrm>
        <a:graphic>
          <a:graphicData uri="http://schemas.openxmlformats.org/drawingml/2006/table">
            <a:tbl>
              <a:tblPr/>
              <a:tblGrid>
                <a:gridCol w="1499215"/>
                <a:gridCol w="577401"/>
                <a:gridCol w="526751"/>
                <a:gridCol w="567270"/>
                <a:gridCol w="562206"/>
                <a:gridCol w="526751"/>
                <a:gridCol w="526751"/>
              </a:tblGrid>
              <a:tr h="198093">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Созылмалы</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вирусты</a:t>
                      </a:r>
                      <a:r>
                        <a:rPr lang="ru-RU" sz="1100" b="1" i="0" u="none" strike="noStrike" dirty="0">
                          <a:solidFill>
                            <a:srgbClr val="000000"/>
                          </a:solidFill>
                          <a:latin typeface="Times New Roman"/>
                        </a:rPr>
                        <a:t> гепатит </a:t>
                      </a:r>
                      <a:r>
                        <a:rPr lang="ru-RU" sz="1100" b="1" i="0" u="none" strike="noStrike" dirty="0" smtClean="0">
                          <a:solidFill>
                            <a:srgbClr val="000000"/>
                          </a:solidFill>
                          <a:latin typeface="Times New Roman"/>
                        </a:rPr>
                        <a:t>С</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3003">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13003">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979815">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455">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2846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3871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904">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904">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904">
                <a:tc>
                  <a:txBody>
                    <a:bodyPr/>
                    <a:lstStyle/>
                    <a:p>
                      <a:pPr algn="l" fontAlgn="b"/>
                      <a:r>
                        <a:rPr lang="ru-RU" sz="1000" b="0" i="0" u="none" strike="noStrike" dirty="0">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5072067" y="357166"/>
          <a:ext cx="3917935" cy="2754630"/>
        </p:xfrm>
        <a:graphic>
          <a:graphicData uri="http://schemas.openxmlformats.org/drawingml/2006/table">
            <a:tbl>
              <a:tblPr/>
              <a:tblGrid>
                <a:gridCol w="1227205"/>
                <a:gridCol w="472640"/>
                <a:gridCol w="431180"/>
                <a:gridCol w="464348"/>
                <a:gridCol w="460202"/>
                <a:gridCol w="431180"/>
                <a:gridCol w="431180"/>
              </a:tblGrid>
              <a:tr h="209550">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smtClean="0">
                          <a:solidFill>
                            <a:srgbClr val="000000"/>
                          </a:solidFill>
                          <a:latin typeface="Times New Roman"/>
                        </a:rPr>
                        <a:t>Иерсиниоздар</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50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9050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876300">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142844" y="3286125"/>
          <a:ext cx="4786346" cy="3357584"/>
        </p:xfrm>
        <a:graphic>
          <a:graphicData uri="http://schemas.openxmlformats.org/drawingml/2006/table">
            <a:tbl>
              <a:tblPr/>
              <a:tblGrid>
                <a:gridCol w="1521592"/>
                <a:gridCol w="586019"/>
                <a:gridCol w="534613"/>
                <a:gridCol w="575737"/>
                <a:gridCol w="570597"/>
                <a:gridCol w="534613"/>
                <a:gridCol w="463175"/>
              </a:tblGrid>
              <a:tr h="435332">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a:solidFill>
                            <a:srgbClr val="000000"/>
                          </a:solidFill>
                          <a:latin typeface="Times New Roman"/>
                        </a:rPr>
                        <a:t>Жоғарғы тыныс</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жолдарының анықталмаған жіті</a:t>
                      </a:r>
                      <a:r>
                        <a:rPr lang="ru-RU" sz="1100" b="1" i="0" u="none" strike="noStrike" dirty="0">
                          <a:solidFill>
                            <a:srgbClr val="000000"/>
                          </a:solidFill>
                          <a:latin typeface="Times New Roman"/>
                        </a:rPr>
                        <a:t> </a:t>
                      </a:r>
                      <a:r>
                        <a:rPr lang="ru-RU" sz="1100" b="1" i="0" u="none" strike="noStrike" dirty="0" err="1" smtClean="0">
                          <a:solidFill>
                            <a:srgbClr val="000000"/>
                          </a:solidFill>
                          <a:latin typeface="Times New Roman"/>
                        </a:rPr>
                        <a:t>жұқпасы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0514">
                <a:tc vMerge="1">
                  <a:txBody>
                    <a:bodyPr/>
                    <a:lstStyle/>
                    <a:p>
                      <a:endParaRPr lang="ru-RU"/>
                    </a:p>
                  </a:txBody>
                  <a:tcPr/>
                </a:tc>
                <a:tc gridSpan="3">
                  <a:txBody>
                    <a:bodyPr/>
                    <a:lstStyle/>
                    <a:p>
                      <a:pPr algn="ctr" fontAlgn="b"/>
                      <a:r>
                        <a:rPr lang="ru-RU" sz="900" b="1" i="0" u="none" strike="noStrike" dirty="0">
                          <a:solidFill>
                            <a:srgbClr val="000000"/>
                          </a:solidFill>
                          <a:latin typeface="Times New Roman"/>
                        </a:rPr>
                        <a:t>2021 </a:t>
                      </a:r>
                      <a:r>
                        <a:rPr lang="ru-RU" sz="900" b="1" i="0" u="none" strike="noStrike" dirty="0" err="1">
                          <a:solidFill>
                            <a:srgbClr val="000000"/>
                          </a:solidFill>
                          <a:latin typeface="Times New Roman"/>
                        </a:rPr>
                        <a:t>жыл</a:t>
                      </a:r>
                      <a:r>
                        <a:rPr lang="ru-RU" sz="900" b="1" i="0" u="none" strike="noStrike" dirty="0">
                          <a:solidFill>
                            <a:srgbClr val="000000"/>
                          </a:solidFill>
                          <a:latin typeface="Times New Roman"/>
                        </a:rPr>
                        <a:t>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dirty="0">
                          <a:solidFill>
                            <a:srgbClr val="000000"/>
                          </a:solidFill>
                          <a:latin typeface="Times New Roman"/>
                        </a:rPr>
                        <a:t>2022 </a:t>
                      </a:r>
                      <a:r>
                        <a:rPr lang="ru-RU" sz="900" b="1" i="0" u="none" strike="noStrike" dirty="0" err="1">
                          <a:solidFill>
                            <a:srgbClr val="000000"/>
                          </a:solidFill>
                          <a:latin typeface="Times New Roman"/>
                        </a:rPr>
                        <a:t>жыл</a:t>
                      </a:r>
                      <a:r>
                        <a:rPr lang="ru-RU" sz="900" b="1" i="0" u="none" strike="noStrike" dirty="0">
                          <a:solidFill>
                            <a:srgbClr val="000000"/>
                          </a:solidFill>
                          <a:latin typeface="Times New Roman"/>
                        </a:rPr>
                        <a:t>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0514">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106368">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 0-14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қосқанда           </a:t>
                      </a:r>
                      <a:r>
                        <a:rPr lang="ru-RU" sz="900" b="0" i="0" u="none" strike="noStrike" dirty="0">
                          <a:solidFill>
                            <a:srgbClr val="000000"/>
                          </a:solidFill>
                          <a:latin typeface="Times New Roman"/>
                        </a:rPr>
                        <a:t>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6849">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1161815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578790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48742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1501338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859527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84459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69">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93969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53973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2258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143798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79278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69">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323571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183135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11759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505514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325240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69">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19468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14559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36447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26521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1314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5000629" y="3286122"/>
          <a:ext cx="3989373" cy="3357587"/>
        </p:xfrm>
        <a:graphic>
          <a:graphicData uri="http://schemas.openxmlformats.org/drawingml/2006/table">
            <a:tbl>
              <a:tblPr/>
              <a:tblGrid>
                <a:gridCol w="1249582"/>
                <a:gridCol w="481258"/>
                <a:gridCol w="439042"/>
                <a:gridCol w="472814"/>
                <a:gridCol w="468593"/>
                <a:gridCol w="439042"/>
                <a:gridCol w="439042"/>
              </a:tblGrid>
              <a:tr h="255418">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err="1" smtClean="0">
                          <a:solidFill>
                            <a:srgbClr val="000000"/>
                          </a:solidFill>
                          <a:latin typeface="Times New Roman"/>
                        </a:rPr>
                        <a:t>Тұмау</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2198">
                <a:tc vMerge="1">
                  <a:txBody>
                    <a:bodyPr/>
                    <a:lstStyle/>
                    <a:p>
                      <a:endParaRPr lang="ru-RU"/>
                    </a:p>
                  </a:txBody>
                  <a:tcPr/>
                </a:tc>
                <a:tc gridSpan="3">
                  <a:txBody>
                    <a:bodyPr/>
                    <a:lstStyle/>
                    <a:p>
                      <a:pPr algn="ctr" fontAlgn="b"/>
                      <a:r>
                        <a:rPr lang="ru-RU" sz="900" b="1" i="0" u="none" strike="noStrike" dirty="0">
                          <a:solidFill>
                            <a:srgbClr val="000000"/>
                          </a:solidFill>
                          <a:latin typeface="Times New Roman"/>
                        </a:rPr>
                        <a:t>2021 </a:t>
                      </a:r>
                      <a:r>
                        <a:rPr lang="ru-RU" sz="900" b="1" i="0" u="none" strike="noStrike" dirty="0" err="1">
                          <a:solidFill>
                            <a:srgbClr val="000000"/>
                          </a:solidFill>
                          <a:latin typeface="Times New Roman"/>
                        </a:rPr>
                        <a:t>жыл</a:t>
                      </a:r>
                      <a:r>
                        <a:rPr lang="ru-RU" sz="900" b="1" i="0" u="none" strike="noStrike" dirty="0">
                          <a:solidFill>
                            <a:srgbClr val="000000"/>
                          </a:solidFill>
                          <a:latin typeface="Times New Roman"/>
                        </a:rPr>
                        <a:t>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32198">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349072">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127">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554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858">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858">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858">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a:extLst>
              <a:ext uri="{FF2B5EF4-FFF2-40B4-BE49-F238E27FC236}">
                <a16:creationId xmlns:a16="http://schemas.microsoft.com/office/drawing/2014/main" xmlns="" id="{352A2788-6C1B-4213-8791-99210D9E621E}"/>
              </a:ext>
            </a:extLst>
          </p:cNvPr>
          <p:cNvSpPr>
            <a:spLocks noGrp="1"/>
          </p:cNvSpPr>
          <p:nvPr>
            <p:ph type="title"/>
          </p:nvPr>
        </p:nvSpPr>
        <p:spPr>
          <a:xfrm>
            <a:off x="1219200" y="228600"/>
            <a:ext cx="7203786" cy="632398"/>
          </a:xfrm>
        </p:spPr>
        <p:txBody>
          <a:bodyPr>
            <a:normAutofit/>
          </a:bodyPr>
          <a:lstStyle/>
          <a:p>
            <a:pPr algn="ctr"/>
            <a:r>
              <a:rPr lang="kk-KZ" sz="2800" i="1" dirty="0">
                <a:solidFill>
                  <a:schemeClr val="tx1"/>
                </a:solidFill>
                <a:latin typeface="Times New Roman" panose="02020603050405020304" pitchFamily="18" charset="0"/>
                <a:cs typeface="Times New Roman" panose="02020603050405020304" pitchFamily="18" charset="0"/>
              </a:rPr>
              <a:t>Материалды техникалық базаны нығайту</a:t>
            </a:r>
            <a:endParaRPr lang="ru-RU" sz="2800" i="1" dirty="0">
              <a:solidFill>
                <a:schemeClr val="tx1"/>
              </a:solidFill>
              <a:latin typeface="Times New Roman" panose="02020603050405020304" pitchFamily="18" charset="0"/>
              <a:cs typeface="Times New Roman" panose="02020603050405020304" pitchFamily="18" charset="0"/>
            </a:endParaRPr>
          </a:p>
        </p:txBody>
      </p:sp>
      <p:sp>
        <p:nvSpPr>
          <p:cNvPr id="5" name="Текст 3">
            <a:extLst>
              <a:ext uri="{FF2B5EF4-FFF2-40B4-BE49-F238E27FC236}">
                <a16:creationId xmlns:a16="http://schemas.microsoft.com/office/drawing/2014/main" xmlns="" id="{3F8C281D-ED8C-443F-8799-E03529001942}"/>
              </a:ext>
            </a:extLst>
          </p:cNvPr>
          <p:cNvSpPr txBox="1">
            <a:spLocks/>
          </p:cNvSpPr>
          <p:nvPr/>
        </p:nvSpPr>
        <p:spPr>
          <a:xfrm>
            <a:off x="381000" y="914400"/>
            <a:ext cx="8035060" cy="5634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1600" b="0" i="1"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Материалды техникалық</a:t>
            </a:r>
            <a:r>
              <a:rPr kumimoji="0" lang="en-US" sz="1600" b="0" i="1"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 </a:t>
            </a:r>
            <a:r>
              <a:rPr kumimoji="0" lang="kk-KZ" sz="1600" b="0" i="1"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базаның жабдықталуы 82,2</a:t>
            </a:r>
            <a:r>
              <a:rPr kumimoji="0" lang="ru-RU" sz="1600" b="0" i="1"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 </a:t>
            </a:r>
            <a:r>
              <a:rPr kumimoji="0" lang="kk-KZ" sz="1600" b="0" i="1"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құрайды.</a:t>
            </a:r>
          </a:p>
        </p:txBody>
      </p:sp>
      <p:graphicFrame>
        <p:nvGraphicFramePr>
          <p:cNvPr id="6" name="Таблица 5">
            <a:extLst>
              <a:ext uri="{FF2B5EF4-FFF2-40B4-BE49-F238E27FC236}">
                <a16:creationId xmlns:a16="http://schemas.microsoft.com/office/drawing/2014/main" xmlns="" id="{ECFADA68-4574-4650-BC3E-4A2F40D0839C}"/>
              </a:ext>
            </a:extLst>
          </p:cNvPr>
          <p:cNvGraphicFramePr>
            <a:graphicFrameLocks noGrp="1"/>
          </p:cNvGraphicFramePr>
          <p:nvPr>
            <p:extLst>
              <p:ext uri="{D42A27DB-BD31-4B8C-83A1-F6EECF244321}">
                <p14:modId xmlns:p14="http://schemas.microsoft.com/office/powerpoint/2010/main" xmlns="" val="3182255779"/>
              </p:ext>
            </p:extLst>
          </p:nvPr>
        </p:nvGraphicFramePr>
        <p:xfrm>
          <a:off x="368060" y="1610669"/>
          <a:ext cx="8458200" cy="4460111"/>
        </p:xfrm>
        <a:graphic>
          <a:graphicData uri="http://schemas.openxmlformats.org/drawingml/2006/table">
            <a:tbl>
              <a:tblPr firstRow="1" firstCol="1" bandRow="1">
                <a:tableStyleId>{BC89EF96-8CEA-46FF-86C4-4CE0E7609802}</a:tableStyleId>
              </a:tblPr>
              <a:tblGrid>
                <a:gridCol w="6632832">
                  <a:extLst>
                    <a:ext uri="{9D8B030D-6E8A-4147-A177-3AD203B41FA5}">
                      <a16:colId xmlns:a16="http://schemas.microsoft.com/office/drawing/2014/main" xmlns="" val="647349390"/>
                    </a:ext>
                  </a:extLst>
                </a:gridCol>
                <a:gridCol w="1825368">
                  <a:extLst>
                    <a:ext uri="{9D8B030D-6E8A-4147-A177-3AD203B41FA5}">
                      <a16:colId xmlns:a16="http://schemas.microsoft.com/office/drawing/2014/main" xmlns="" val="504883611"/>
                    </a:ext>
                  </a:extLst>
                </a:gridCol>
              </a:tblGrid>
              <a:tr h="405299">
                <a:tc>
                  <a:txBody>
                    <a:bodyPr/>
                    <a:lstStyle/>
                    <a:p>
                      <a:pPr algn="ctr">
                        <a:lnSpc>
                          <a:spcPct val="107000"/>
                        </a:lnSpc>
                        <a:spcAft>
                          <a:spcPts val="800"/>
                        </a:spcAft>
                      </a:pPr>
                      <a:r>
                        <a:rPr kumimoji="0" lang="ru-RU" sz="1600" b="1" i="1" kern="1200" dirty="0" err="1" smtClean="0">
                          <a:solidFill>
                            <a:schemeClr val="tx1"/>
                          </a:solidFill>
                          <a:latin typeface="Times New Roman" pitchFamily="18" charset="0"/>
                          <a:ea typeface="+mn-ea"/>
                          <a:cs typeface="Times New Roman" pitchFamily="18" charset="0"/>
                        </a:rPr>
                        <a:t>Жабдықтың атауы</a:t>
                      </a:r>
                      <a:endParaRPr lang="ru-RU" sz="1600" b="1" i="1" dirty="0">
                        <a:solidFill>
                          <a:schemeClr val="tx1"/>
                        </a:solidFill>
                        <a:effectLst/>
                        <a:latin typeface="Times New Roman" pitchFamily="18" charset="0"/>
                        <a:ea typeface="Calibri" panose="020F0502020204030204" pitchFamily="34" charset="0"/>
                        <a:cs typeface="Times New Roman" pitchFamily="18" charset="0"/>
                      </a:endParaRPr>
                    </a:p>
                  </a:txBody>
                  <a:tcPr marL="20068" marR="20068" marT="0" marB="0" anchor="ctr">
                    <a:solidFill>
                      <a:schemeClr val="bg1"/>
                    </a:solidFill>
                  </a:tcPr>
                </a:tc>
                <a:tc>
                  <a:txBody>
                    <a:bodyPr/>
                    <a:lstStyle/>
                    <a:p>
                      <a:pPr algn="ctr">
                        <a:lnSpc>
                          <a:spcPct val="107000"/>
                        </a:lnSpc>
                        <a:spcAft>
                          <a:spcPts val="800"/>
                        </a:spcAft>
                      </a:pPr>
                      <a:r>
                        <a:rPr kumimoji="0" lang="ru-RU" sz="1600" b="1" i="1" kern="1200" dirty="0" smtClean="0">
                          <a:solidFill>
                            <a:schemeClr val="tx1"/>
                          </a:solidFill>
                          <a:latin typeface="Times New Roman" pitchFamily="18" charset="0"/>
                          <a:ea typeface="+mn-ea"/>
                          <a:cs typeface="Times New Roman" pitchFamily="18" charset="0"/>
                        </a:rPr>
                        <a:t>Саны</a:t>
                      </a:r>
                      <a:endParaRPr lang="ru-RU" sz="1600" b="1" i="1" dirty="0">
                        <a:solidFill>
                          <a:schemeClr val="tx1"/>
                        </a:solidFill>
                        <a:effectLst/>
                        <a:latin typeface="Times New Roman" pitchFamily="18" charset="0"/>
                        <a:ea typeface="Calibri" panose="020F0502020204030204" pitchFamily="34" charset="0"/>
                        <a:cs typeface="Times New Roman" pitchFamily="18" charset="0"/>
                      </a:endParaRPr>
                    </a:p>
                  </a:txBody>
                  <a:tcPr marL="20068" marR="20068" marT="0" marB="0" anchor="ctr">
                    <a:solidFill>
                      <a:schemeClr val="bg1"/>
                    </a:solidFill>
                  </a:tcPr>
                </a:tc>
                <a:extLst>
                  <a:ext uri="{0D108BD9-81ED-4DB2-BD59-A6C34878D82A}">
                    <a16:rowId xmlns:a16="http://schemas.microsoft.com/office/drawing/2014/main" xmlns="" val="866710176"/>
                  </a:ext>
                </a:extLst>
              </a:tr>
              <a:tr h="354810">
                <a:tc>
                  <a:txBody>
                    <a:bodyPr/>
                    <a:lstStyle/>
                    <a:p>
                      <a:pPr algn="l" fontAlgn="ctr"/>
                      <a:r>
                        <a:rPr lang="ru-RU" sz="1400" b="1" i="1" u="none" strike="noStrike" dirty="0" err="1">
                          <a:solidFill>
                            <a:srgbClr val="000000"/>
                          </a:solidFill>
                          <a:latin typeface="Times New Roman"/>
                        </a:rPr>
                        <a:t>Компьютерый</a:t>
                      </a:r>
                      <a:r>
                        <a:rPr lang="ru-RU" sz="1400" b="1" i="1" u="none" strike="noStrike" dirty="0">
                          <a:solidFill>
                            <a:srgbClr val="000000"/>
                          </a:solidFill>
                          <a:latin typeface="Times New Roman"/>
                        </a:rPr>
                        <a:t> томограф </a:t>
                      </a:r>
                    </a:p>
                  </a:txBody>
                  <a:tcPr marL="9525" marR="9525" marT="9525" marB="0" anchor="ctr">
                    <a:solidFill>
                      <a:schemeClr val="bg1"/>
                    </a:solidFill>
                  </a:tcPr>
                </a:tc>
                <a:tc>
                  <a:txBody>
                    <a:bodyPr/>
                    <a:lstStyle/>
                    <a:p>
                      <a:pPr algn="r" fontAlgn="b"/>
                      <a:r>
                        <a:rPr lang="ru-RU" sz="1400" b="1" i="1" u="none" strike="noStrike" dirty="0" smtClean="0">
                          <a:solidFill>
                            <a:srgbClr val="000000"/>
                          </a:solidFill>
                          <a:latin typeface="Times New Roman"/>
                        </a:rPr>
                        <a:t>1</a:t>
                      </a:r>
                      <a:endParaRPr lang="ru-RU" sz="1400" b="1" i="1" u="none" strike="noStrike" dirty="0">
                        <a:solidFill>
                          <a:srgbClr val="000000"/>
                        </a:solidFill>
                        <a:latin typeface="Times New Roman"/>
                      </a:endParaRPr>
                    </a:p>
                  </a:txBody>
                  <a:tcPr marL="9525" marR="9525" marT="9525" marB="0" anchor="b">
                    <a:solidFill>
                      <a:schemeClr val="bg1"/>
                    </a:solidFill>
                  </a:tcPr>
                </a:tc>
                <a:extLst>
                  <a:ext uri="{0D108BD9-81ED-4DB2-BD59-A6C34878D82A}">
                    <a16:rowId xmlns:a16="http://schemas.microsoft.com/office/drawing/2014/main" xmlns="" val="3843107852"/>
                  </a:ext>
                </a:extLst>
              </a:tr>
              <a:tr h="354810">
                <a:tc>
                  <a:txBody>
                    <a:bodyPr/>
                    <a:lstStyle/>
                    <a:p>
                      <a:pPr algn="l" fontAlgn="ctr"/>
                      <a:r>
                        <a:rPr lang="ru-RU" sz="1400" b="1" i="1" u="none" strike="noStrike" dirty="0">
                          <a:solidFill>
                            <a:srgbClr val="000000"/>
                          </a:solidFill>
                          <a:latin typeface="Times New Roman"/>
                        </a:rPr>
                        <a:t>Рентген аппарат </a:t>
                      </a:r>
                    </a:p>
                  </a:txBody>
                  <a:tcPr marL="9525" marR="9525" marT="9525" marB="0" anchor="ctr">
                    <a:solidFill>
                      <a:schemeClr val="bg1"/>
                    </a:solidFill>
                  </a:tcPr>
                </a:tc>
                <a:tc>
                  <a:txBody>
                    <a:bodyPr/>
                    <a:lstStyle/>
                    <a:p>
                      <a:pPr algn="r" fontAlgn="b"/>
                      <a:r>
                        <a:rPr lang="kk-KZ" sz="1400" b="1" i="1" u="none" strike="noStrike" dirty="0" smtClean="0">
                          <a:solidFill>
                            <a:srgbClr val="000000"/>
                          </a:solidFill>
                          <a:latin typeface="Times New Roman"/>
                        </a:rPr>
                        <a:t>2</a:t>
                      </a:r>
                      <a:endParaRPr lang="ru-RU" sz="1400" b="1" i="1" u="none" strike="noStrike" dirty="0">
                        <a:solidFill>
                          <a:srgbClr val="000000"/>
                        </a:solidFill>
                        <a:latin typeface="Times New Roman"/>
                      </a:endParaRPr>
                    </a:p>
                  </a:txBody>
                  <a:tcPr marL="9525" marR="9525" marT="9525" marB="0" anchor="b">
                    <a:solidFill>
                      <a:schemeClr val="bg1"/>
                    </a:solidFill>
                  </a:tcPr>
                </a:tc>
                <a:extLst>
                  <a:ext uri="{0D108BD9-81ED-4DB2-BD59-A6C34878D82A}">
                    <a16:rowId xmlns:a16="http://schemas.microsoft.com/office/drawing/2014/main" xmlns="" val="10002"/>
                  </a:ext>
                </a:extLst>
              </a:tr>
              <a:tr h="354810">
                <a:tc>
                  <a:txBody>
                    <a:bodyPr/>
                    <a:lstStyle/>
                    <a:p>
                      <a:pPr algn="l" fontAlgn="ctr"/>
                      <a:r>
                        <a:rPr lang="ru-RU" sz="1400" b="1" i="1" u="none" strike="noStrike" dirty="0">
                          <a:solidFill>
                            <a:srgbClr val="000000"/>
                          </a:solidFill>
                          <a:latin typeface="Times New Roman"/>
                        </a:rPr>
                        <a:t>Цифровая мобильная  диагностическая  рентгеновская система ТОРАZ-32D</a:t>
                      </a:r>
                    </a:p>
                  </a:txBody>
                  <a:tcPr marL="9525" marR="9525" marT="9525" marB="0" anchor="ctr">
                    <a:solidFill>
                      <a:schemeClr val="bg1"/>
                    </a:solidFill>
                  </a:tcPr>
                </a:tc>
                <a:tc>
                  <a:txBody>
                    <a:bodyPr/>
                    <a:lstStyle/>
                    <a:p>
                      <a:pPr algn="r" fontAlgn="b"/>
                      <a:r>
                        <a:rPr lang="ru-RU" sz="1400" b="1" i="1" u="none" strike="noStrike">
                          <a:solidFill>
                            <a:srgbClr val="000000"/>
                          </a:solidFill>
                          <a:latin typeface="Times New Roman"/>
                        </a:rPr>
                        <a:t>1</a:t>
                      </a:r>
                    </a:p>
                  </a:txBody>
                  <a:tcPr marL="9525" marR="9525" marT="9525" marB="0" anchor="b">
                    <a:solidFill>
                      <a:schemeClr val="bg1"/>
                    </a:solidFill>
                  </a:tcPr>
                </a:tc>
                <a:extLst>
                  <a:ext uri="{0D108BD9-81ED-4DB2-BD59-A6C34878D82A}">
                    <a16:rowId xmlns:a16="http://schemas.microsoft.com/office/drawing/2014/main" xmlns="" val="10003"/>
                  </a:ext>
                </a:extLst>
              </a:tr>
              <a:tr h="354810">
                <a:tc>
                  <a:txBody>
                    <a:bodyPr/>
                    <a:lstStyle/>
                    <a:p>
                      <a:pPr algn="l" fontAlgn="ctr"/>
                      <a:r>
                        <a:rPr lang="ru-RU" sz="1400" b="1" i="1" u="none" strike="noStrike" dirty="0">
                          <a:solidFill>
                            <a:srgbClr val="000000"/>
                          </a:solidFill>
                          <a:latin typeface="Times New Roman"/>
                        </a:rPr>
                        <a:t>Стационарный  аппарат </a:t>
                      </a:r>
                      <a:r>
                        <a:rPr lang="ru-RU" sz="1400" b="1" i="1" u="none" strike="noStrike" dirty="0" err="1">
                          <a:solidFill>
                            <a:srgbClr val="000000"/>
                          </a:solidFill>
                          <a:latin typeface="Times New Roman"/>
                        </a:rPr>
                        <a:t>ультра-звукового</a:t>
                      </a:r>
                      <a:r>
                        <a:rPr lang="ru-RU" sz="1400" b="1" i="1" u="none" strike="noStrike" dirty="0">
                          <a:solidFill>
                            <a:srgbClr val="000000"/>
                          </a:solidFill>
                          <a:latin typeface="Times New Roman"/>
                        </a:rPr>
                        <a:t> исследование  TOSHIBA XA RIO100 </a:t>
                      </a:r>
                    </a:p>
                  </a:txBody>
                  <a:tcPr marL="9525" marR="9525" marT="9525" marB="0" anchor="ctr">
                    <a:solidFill>
                      <a:schemeClr val="bg1"/>
                    </a:solidFill>
                  </a:tcPr>
                </a:tc>
                <a:tc>
                  <a:txBody>
                    <a:bodyPr/>
                    <a:lstStyle/>
                    <a:p>
                      <a:pPr algn="r" fontAlgn="b"/>
                      <a:r>
                        <a:rPr lang="ru-RU" sz="1400" b="1" i="1" u="none" strike="noStrike">
                          <a:solidFill>
                            <a:srgbClr val="000000"/>
                          </a:solidFill>
                          <a:latin typeface="Times New Roman"/>
                        </a:rPr>
                        <a:t>1</a:t>
                      </a:r>
                    </a:p>
                  </a:txBody>
                  <a:tcPr marL="9525" marR="9525" marT="9525" marB="0" anchor="b">
                    <a:solidFill>
                      <a:schemeClr val="bg1"/>
                    </a:solidFill>
                  </a:tcPr>
                </a:tc>
                <a:extLst>
                  <a:ext uri="{0D108BD9-81ED-4DB2-BD59-A6C34878D82A}">
                    <a16:rowId xmlns:a16="http://schemas.microsoft.com/office/drawing/2014/main" xmlns="" val="10004"/>
                  </a:ext>
                </a:extLst>
              </a:tr>
              <a:tr h="354810">
                <a:tc>
                  <a:txBody>
                    <a:bodyPr/>
                    <a:lstStyle/>
                    <a:p>
                      <a:pPr algn="l" fontAlgn="ctr"/>
                      <a:r>
                        <a:rPr lang="ru-RU" sz="1400" b="1" i="1" u="none" strike="noStrike" dirty="0">
                          <a:solidFill>
                            <a:srgbClr val="000000"/>
                          </a:solidFill>
                          <a:latin typeface="Times New Roman"/>
                        </a:rPr>
                        <a:t>Инкубатор для новорожденных </a:t>
                      </a:r>
                    </a:p>
                  </a:txBody>
                  <a:tcPr marL="9525" marR="9525" marT="9525" marB="0" anchor="ctr">
                    <a:solidFill>
                      <a:schemeClr val="bg1"/>
                    </a:solidFill>
                  </a:tcPr>
                </a:tc>
                <a:tc>
                  <a:txBody>
                    <a:bodyPr/>
                    <a:lstStyle/>
                    <a:p>
                      <a:pPr algn="r" fontAlgn="b"/>
                      <a:r>
                        <a:rPr lang="ru-RU" sz="1400" b="1" i="1" u="none" strike="noStrike">
                          <a:solidFill>
                            <a:srgbClr val="000000"/>
                          </a:solidFill>
                          <a:latin typeface="Times New Roman"/>
                        </a:rPr>
                        <a:t>1</a:t>
                      </a:r>
                    </a:p>
                  </a:txBody>
                  <a:tcPr marL="9525" marR="9525" marT="9525" marB="0" anchor="b">
                    <a:solidFill>
                      <a:schemeClr val="bg1"/>
                    </a:solidFill>
                  </a:tcPr>
                </a:tc>
                <a:extLst>
                  <a:ext uri="{0D108BD9-81ED-4DB2-BD59-A6C34878D82A}">
                    <a16:rowId xmlns:a16="http://schemas.microsoft.com/office/drawing/2014/main" xmlns="" val="10005"/>
                  </a:ext>
                </a:extLst>
              </a:tr>
              <a:tr h="354810">
                <a:tc>
                  <a:txBody>
                    <a:bodyPr/>
                    <a:lstStyle/>
                    <a:p>
                      <a:pPr algn="l" fontAlgn="ctr"/>
                      <a:r>
                        <a:rPr lang="ru-RU" sz="1400" b="1" i="1" u="none" strike="noStrike" dirty="0" err="1">
                          <a:solidFill>
                            <a:srgbClr val="000000"/>
                          </a:solidFill>
                          <a:latin typeface="Times New Roman"/>
                        </a:rPr>
                        <a:t>Cистема</a:t>
                      </a:r>
                      <a:r>
                        <a:rPr lang="ru-RU" sz="1400" b="1" i="1" u="none" strike="noStrike" dirty="0">
                          <a:solidFill>
                            <a:srgbClr val="000000"/>
                          </a:solidFill>
                          <a:latin typeface="Times New Roman"/>
                        </a:rPr>
                        <a:t> аппарата искусственной вентиляции легких </a:t>
                      </a:r>
                    </a:p>
                  </a:txBody>
                  <a:tcPr marL="9525" marR="9525" marT="9525" marB="0" anchor="ctr">
                    <a:solidFill>
                      <a:schemeClr val="bg1"/>
                    </a:solidFill>
                  </a:tcPr>
                </a:tc>
                <a:tc>
                  <a:txBody>
                    <a:bodyPr/>
                    <a:lstStyle/>
                    <a:p>
                      <a:pPr algn="r" fontAlgn="b"/>
                      <a:r>
                        <a:rPr lang="ru-RU" sz="1400" b="1" i="1" u="none" strike="noStrike" dirty="0">
                          <a:solidFill>
                            <a:srgbClr val="000000"/>
                          </a:solidFill>
                          <a:latin typeface="Times New Roman"/>
                        </a:rPr>
                        <a:t>173</a:t>
                      </a:r>
                    </a:p>
                  </a:txBody>
                  <a:tcPr marL="9525" marR="9525" marT="9525" marB="0" anchor="b">
                    <a:solidFill>
                      <a:schemeClr val="bg1"/>
                    </a:solidFill>
                  </a:tcPr>
                </a:tc>
                <a:extLst>
                  <a:ext uri="{0D108BD9-81ED-4DB2-BD59-A6C34878D82A}">
                    <a16:rowId xmlns:a16="http://schemas.microsoft.com/office/drawing/2014/main" xmlns="" val="10006"/>
                  </a:ext>
                </a:extLst>
              </a:tr>
              <a:tr h="354810">
                <a:tc>
                  <a:txBody>
                    <a:bodyPr/>
                    <a:lstStyle/>
                    <a:p>
                      <a:pPr algn="l" fontAlgn="ctr"/>
                      <a:r>
                        <a:rPr lang="ru-RU" sz="1400" b="1" i="1" u="none" strike="noStrike" dirty="0">
                          <a:solidFill>
                            <a:srgbClr val="000000"/>
                          </a:solidFill>
                          <a:latin typeface="Times New Roman"/>
                        </a:rPr>
                        <a:t>Монитор пациента  </a:t>
                      </a:r>
                    </a:p>
                  </a:txBody>
                  <a:tcPr marL="9525" marR="9525" marT="9525" marB="0" anchor="ctr">
                    <a:solidFill>
                      <a:schemeClr val="bg1"/>
                    </a:solidFill>
                  </a:tcPr>
                </a:tc>
                <a:tc>
                  <a:txBody>
                    <a:bodyPr/>
                    <a:lstStyle/>
                    <a:p>
                      <a:pPr algn="r" fontAlgn="b"/>
                      <a:r>
                        <a:rPr lang="ru-RU" sz="1400" b="1" i="1" u="none" strike="noStrike" dirty="0" smtClean="0">
                          <a:solidFill>
                            <a:srgbClr val="000000"/>
                          </a:solidFill>
                          <a:latin typeface="Times New Roman"/>
                        </a:rPr>
                        <a:t>67</a:t>
                      </a:r>
                      <a:endParaRPr lang="ru-RU" sz="1400" b="1" i="1" u="none" strike="noStrike" dirty="0">
                        <a:solidFill>
                          <a:srgbClr val="000000"/>
                        </a:solidFill>
                        <a:latin typeface="Times New Roman"/>
                      </a:endParaRPr>
                    </a:p>
                  </a:txBody>
                  <a:tcPr marL="9525" marR="9525" marT="9525" marB="0" anchor="b">
                    <a:solidFill>
                      <a:schemeClr val="bg1"/>
                    </a:solidFill>
                  </a:tcPr>
                </a:tc>
                <a:extLst>
                  <a:ext uri="{0D108BD9-81ED-4DB2-BD59-A6C34878D82A}">
                    <a16:rowId xmlns:a16="http://schemas.microsoft.com/office/drawing/2014/main" xmlns="" val="10007"/>
                  </a:ext>
                </a:extLst>
              </a:tr>
              <a:tr h="354810">
                <a:tc>
                  <a:txBody>
                    <a:bodyPr/>
                    <a:lstStyle/>
                    <a:p>
                      <a:pPr algn="l" fontAlgn="ctr"/>
                      <a:r>
                        <a:rPr lang="ru-RU" sz="1400" b="1" i="1" u="none" strike="noStrike" dirty="0">
                          <a:solidFill>
                            <a:srgbClr val="000000"/>
                          </a:solidFill>
                          <a:latin typeface="Times New Roman"/>
                        </a:rPr>
                        <a:t>Кислородная станция "</a:t>
                      </a:r>
                      <a:r>
                        <a:rPr lang="ru-RU" sz="1400" b="1" i="1" u="none" strike="noStrike" dirty="0" err="1">
                          <a:solidFill>
                            <a:srgbClr val="000000"/>
                          </a:solidFill>
                          <a:latin typeface="Times New Roman"/>
                        </a:rPr>
                        <a:t>Arlan</a:t>
                      </a:r>
                      <a:r>
                        <a:rPr lang="ru-RU" sz="1400" b="1" i="1" u="none" strike="noStrike" dirty="0">
                          <a:solidFill>
                            <a:srgbClr val="000000"/>
                          </a:solidFill>
                          <a:latin typeface="Times New Roman"/>
                        </a:rPr>
                        <a:t> OXY" -30</a:t>
                      </a:r>
                    </a:p>
                  </a:txBody>
                  <a:tcPr marL="9525" marR="9525" marT="9525" marB="0" anchor="ctr">
                    <a:solidFill>
                      <a:schemeClr val="bg1"/>
                    </a:solidFill>
                  </a:tcPr>
                </a:tc>
                <a:tc>
                  <a:txBody>
                    <a:bodyPr/>
                    <a:lstStyle/>
                    <a:p>
                      <a:pPr algn="r" fontAlgn="b"/>
                      <a:r>
                        <a:rPr lang="ru-RU" sz="1400" b="1" i="1" u="none" strike="noStrike">
                          <a:solidFill>
                            <a:srgbClr val="000000"/>
                          </a:solidFill>
                          <a:latin typeface="Times New Roman"/>
                        </a:rPr>
                        <a:t>1</a:t>
                      </a:r>
                    </a:p>
                  </a:txBody>
                  <a:tcPr marL="9525" marR="9525" marT="9525" marB="0" anchor="b">
                    <a:solidFill>
                      <a:schemeClr val="bg1"/>
                    </a:solidFill>
                  </a:tcPr>
                </a:tc>
                <a:extLst>
                  <a:ext uri="{0D108BD9-81ED-4DB2-BD59-A6C34878D82A}">
                    <a16:rowId xmlns:a16="http://schemas.microsoft.com/office/drawing/2014/main" xmlns="" val="10008"/>
                  </a:ext>
                </a:extLst>
              </a:tr>
              <a:tr h="287174">
                <a:tc>
                  <a:txBody>
                    <a:bodyPr/>
                    <a:lstStyle/>
                    <a:p>
                      <a:pPr algn="l" fontAlgn="ctr"/>
                      <a:r>
                        <a:rPr lang="ru-RU" sz="1400" b="1" i="1" u="none" strike="noStrike" dirty="0">
                          <a:solidFill>
                            <a:srgbClr val="000000"/>
                          </a:solidFill>
                          <a:latin typeface="Times New Roman"/>
                        </a:rPr>
                        <a:t>Кислородная станция "</a:t>
                      </a:r>
                      <a:r>
                        <a:rPr lang="ru-RU" sz="1400" b="1" i="1" u="none" strike="noStrike" dirty="0" err="1">
                          <a:solidFill>
                            <a:srgbClr val="000000"/>
                          </a:solidFill>
                          <a:latin typeface="Times New Roman"/>
                        </a:rPr>
                        <a:t>Arlan</a:t>
                      </a:r>
                      <a:r>
                        <a:rPr lang="ru-RU" sz="1400" b="1" i="1" u="none" strike="noStrike" dirty="0">
                          <a:solidFill>
                            <a:srgbClr val="000000"/>
                          </a:solidFill>
                          <a:latin typeface="Times New Roman"/>
                        </a:rPr>
                        <a:t> OXY" -20</a:t>
                      </a:r>
                    </a:p>
                  </a:txBody>
                  <a:tcPr marL="9525" marR="9525" marT="9525" marB="0" anchor="ctr">
                    <a:solidFill>
                      <a:schemeClr val="bg1"/>
                    </a:solidFill>
                  </a:tcPr>
                </a:tc>
                <a:tc>
                  <a:txBody>
                    <a:bodyPr/>
                    <a:lstStyle/>
                    <a:p>
                      <a:pPr algn="r" fontAlgn="b"/>
                      <a:r>
                        <a:rPr lang="ru-RU" sz="1400" b="1" i="1" u="none" strike="noStrike">
                          <a:solidFill>
                            <a:srgbClr val="000000"/>
                          </a:solidFill>
                          <a:latin typeface="Times New Roman"/>
                        </a:rPr>
                        <a:t>1</a:t>
                      </a:r>
                    </a:p>
                  </a:txBody>
                  <a:tcPr marL="9525" marR="9525" marT="9525" marB="0" anchor="b">
                    <a:solidFill>
                      <a:schemeClr val="bg1"/>
                    </a:solidFill>
                  </a:tcPr>
                </a:tc>
                <a:extLst>
                  <a:ext uri="{0D108BD9-81ED-4DB2-BD59-A6C34878D82A}">
                    <a16:rowId xmlns:a16="http://schemas.microsoft.com/office/drawing/2014/main" xmlns="" val="1215836264"/>
                  </a:ext>
                </a:extLst>
              </a:tr>
              <a:tr h="354810">
                <a:tc>
                  <a:txBody>
                    <a:bodyPr/>
                    <a:lstStyle/>
                    <a:p>
                      <a:pPr algn="l" fontAlgn="ctr"/>
                      <a:r>
                        <a:rPr lang="ru-RU" sz="1400" b="1" i="1" u="none" strike="noStrike" dirty="0" smtClean="0">
                          <a:solidFill>
                            <a:srgbClr val="000000"/>
                          </a:solidFill>
                          <a:latin typeface="Times New Roman"/>
                        </a:rPr>
                        <a:t>Кислородный концентратор</a:t>
                      </a:r>
                      <a:endParaRPr lang="ru-RU" sz="1400" b="1" i="1" u="none" strike="noStrike" dirty="0">
                        <a:solidFill>
                          <a:srgbClr val="000000"/>
                        </a:solidFill>
                        <a:latin typeface="Times New Roman"/>
                      </a:endParaRPr>
                    </a:p>
                  </a:txBody>
                  <a:tcPr marL="9525" marR="9525" marT="9525" marB="0" anchor="ctr">
                    <a:solidFill>
                      <a:schemeClr val="bg1"/>
                    </a:solidFill>
                  </a:tcPr>
                </a:tc>
                <a:tc>
                  <a:txBody>
                    <a:bodyPr/>
                    <a:lstStyle/>
                    <a:p>
                      <a:pPr algn="r" fontAlgn="b"/>
                      <a:r>
                        <a:rPr lang="ru-RU" sz="1400" b="1" i="1" u="none" strike="noStrike" dirty="0" smtClean="0">
                          <a:solidFill>
                            <a:srgbClr val="000000"/>
                          </a:solidFill>
                          <a:latin typeface="Times New Roman"/>
                        </a:rPr>
                        <a:t>77</a:t>
                      </a:r>
                      <a:endParaRPr lang="ru-RU" sz="1400" b="1" i="1" u="none" strike="noStrike" dirty="0">
                        <a:solidFill>
                          <a:srgbClr val="000000"/>
                        </a:solidFill>
                        <a:latin typeface="Times New Roman"/>
                      </a:endParaRPr>
                    </a:p>
                  </a:txBody>
                  <a:tcPr marL="9525" marR="9525" marT="9525" marB="0" anchor="b">
                    <a:solidFill>
                      <a:schemeClr val="bg1"/>
                    </a:solidFill>
                  </a:tcPr>
                </a:tc>
                <a:extLst>
                  <a:ext uri="{0D108BD9-81ED-4DB2-BD59-A6C34878D82A}">
                    <a16:rowId xmlns:a16="http://schemas.microsoft.com/office/drawing/2014/main" xmlns="" val="2496030179"/>
                  </a:ext>
                </a:extLst>
              </a:tr>
              <a:tr h="287174">
                <a:tc>
                  <a:txBody>
                    <a:bodyPr/>
                    <a:lstStyle/>
                    <a:p>
                      <a:pPr algn="l" fontAlgn="ctr"/>
                      <a:r>
                        <a:rPr lang="ru-RU" sz="1400" b="1" i="1" u="none" strike="noStrike" dirty="0">
                          <a:solidFill>
                            <a:srgbClr val="000000"/>
                          </a:solidFill>
                          <a:latin typeface="Times New Roman"/>
                        </a:rPr>
                        <a:t> Шприцевой насос </a:t>
                      </a:r>
                    </a:p>
                  </a:txBody>
                  <a:tcPr marL="9525" marR="9525" marT="9525" marB="0" anchor="ctr">
                    <a:solidFill>
                      <a:schemeClr val="bg1"/>
                    </a:solidFill>
                  </a:tcPr>
                </a:tc>
                <a:tc>
                  <a:txBody>
                    <a:bodyPr/>
                    <a:lstStyle/>
                    <a:p>
                      <a:pPr algn="r" fontAlgn="b"/>
                      <a:r>
                        <a:rPr lang="ru-RU" sz="1400" b="1" i="1" u="none" strike="noStrike" dirty="0" smtClean="0">
                          <a:solidFill>
                            <a:srgbClr val="000000"/>
                          </a:solidFill>
                          <a:latin typeface="Times New Roman"/>
                        </a:rPr>
                        <a:t>91</a:t>
                      </a:r>
                      <a:endParaRPr lang="ru-RU" sz="1400" b="1" i="1" u="none" strike="noStrike" dirty="0">
                        <a:solidFill>
                          <a:srgbClr val="000000"/>
                        </a:solidFill>
                        <a:latin typeface="Times New Roman"/>
                      </a:endParaRPr>
                    </a:p>
                  </a:txBody>
                  <a:tcPr marL="9525" marR="9525" marT="9525" marB="0" anchor="b">
                    <a:solidFill>
                      <a:schemeClr val="bg1"/>
                    </a:solidFill>
                  </a:tcPr>
                </a:tc>
                <a:extLst>
                  <a:ext uri="{0D108BD9-81ED-4DB2-BD59-A6C34878D82A}">
                    <a16:rowId xmlns:a16="http://schemas.microsoft.com/office/drawing/2014/main" xmlns="" val="675456109"/>
                  </a:ext>
                </a:extLst>
              </a:tr>
              <a:tr h="287174">
                <a:tc>
                  <a:txBody>
                    <a:bodyPr/>
                    <a:lstStyle/>
                    <a:p>
                      <a:pPr algn="l" fontAlgn="ctr"/>
                      <a:r>
                        <a:rPr lang="ru-RU" sz="1400" b="1" i="1" u="none" strike="noStrike" dirty="0" err="1">
                          <a:solidFill>
                            <a:srgbClr val="000000"/>
                          </a:solidFill>
                          <a:latin typeface="Times New Roman"/>
                        </a:rPr>
                        <a:t>Дефибилятор</a:t>
                      </a:r>
                      <a:r>
                        <a:rPr lang="ru-RU" sz="1400" b="1" i="1" u="none" strike="noStrike" dirty="0">
                          <a:solidFill>
                            <a:srgbClr val="000000"/>
                          </a:solidFill>
                          <a:latin typeface="Times New Roman"/>
                        </a:rPr>
                        <a:t> </a:t>
                      </a:r>
                      <a:r>
                        <a:rPr lang="en-US" sz="1400" b="1" i="1" u="none" strike="noStrike" dirty="0" err="1">
                          <a:solidFill>
                            <a:srgbClr val="000000"/>
                          </a:solidFill>
                          <a:latin typeface="Times New Roman"/>
                        </a:rPr>
                        <a:t>HeartPlus</a:t>
                      </a:r>
                      <a:endParaRPr lang="en-US" sz="1400" b="1" i="1" u="none" strike="noStrike" dirty="0">
                        <a:solidFill>
                          <a:srgbClr val="000000"/>
                        </a:solidFill>
                        <a:latin typeface="Times New Roman"/>
                      </a:endParaRPr>
                    </a:p>
                  </a:txBody>
                  <a:tcPr marL="9525" marR="9525" marT="9525" marB="0" anchor="ctr">
                    <a:solidFill>
                      <a:schemeClr val="bg1"/>
                    </a:solidFill>
                  </a:tcPr>
                </a:tc>
                <a:tc>
                  <a:txBody>
                    <a:bodyPr/>
                    <a:lstStyle/>
                    <a:p>
                      <a:pPr algn="r" fontAlgn="b"/>
                      <a:r>
                        <a:rPr lang="ru-RU" sz="1400" b="1" i="1" u="none" strike="noStrike" dirty="0">
                          <a:solidFill>
                            <a:srgbClr val="000000"/>
                          </a:solidFill>
                          <a:latin typeface="Times New Roman"/>
                        </a:rPr>
                        <a:t>3</a:t>
                      </a:r>
                    </a:p>
                  </a:txBody>
                  <a:tcPr marL="9525" marR="9525" marT="9525" marB="0" anchor="b">
                    <a:solidFill>
                      <a:schemeClr val="bg1"/>
                    </a:solidFill>
                  </a:tcPr>
                </a:tc>
                <a:extLst>
                  <a:ext uri="{0D108BD9-81ED-4DB2-BD59-A6C34878D82A}">
                    <a16:rowId xmlns:a16="http://schemas.microsoft.com/office/drawing/2014/main" xmlns="" val="4285707393"/>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7" y="714356"/>
          <a:ext cx="8501122" cy="2533652"/>
        </p:xfrm>
        <a:graphic>
          <a:graphicData uri="http://schemas.openxmlformats.org/drawingml/2006/table">
            <a:tbl>
              <a:tblPr/>
              <a:tblGrid>
                <a:gridCol w="2662786"/>
                <a:gridCol w="1025533"/>
                <a:gridCol w="935573"/>
                <a:gridCol w="1007539"/>
                <a:gridCol w="998545"/>
                <a:gridCol w="935573"/>
                <a:gridCol w="935573"/>
              </a:tblGrid>
              <a:tr h="285752">
                <a:tc rowSpan="4">
                  <a:txBody>
                    <a:bodyPr/>
                    <a:lstStyle/>
                    <a:p>
                      <a:pPr algn="ctr" fontAlgn="b"/>
                      <a:r>
                        <a:rPr lang="ru-RU" sz="9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a:solidFill>
                            <a:srgbClr val="000000"/>
                          </a:solidFill>
                          <a:latin typeface="Times New Roman"/>
                        </a:rPr>
                        <a:t>COVID-19, вирусы </a:t>
                      </a:r>
                      <a:r>
                        <a:rPr lang="ru-RU" sz="1100" b="1" i="0" u="none" strike="noStrike" dirty="0" err="1" smtClean="0">
                          <a:solidFill>
                            <a:srgbClr val="000000"/>
                          </a:solidFill>
                          <a:latin typeface="Times New Roman"/>
                        </a:rPr>
                        <a:t>анықталды</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500">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90500">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876300">
                <a:tc vMerge="1">
                  <a:txBody>
                    <a:bodyPr/>
                    <a:lstStyle/>
                    <a:p>
                      <a:endParaRPr lang="ru-RU"/>
                    </a:p>
                  </a:txBody>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dirty="0">
                          <a:solidFill>
                            <a:srgbClr val="000000"/>
                          </a:solidFill>
                          <a:latin typeface="Times New Roman"/>
                        </a:rPr>
                        <a:t>15-17 </a:t>
                      </a:r>
                      <a:r>
                        <a:rPr lang="ru-RU" sz="900" b="0" i="0" u="none" strike="noStrike" dirty="0" err="1">
                          <a:solidFill>
                            <a:srgbClr val="000000"/>
                          </a:solidFill>
                          <a:latin typeface="Times New Roman"/>
                        </a:rPr>
                        <a:t>жасты</a:t>
                      </a:r>
                      <a:r>
                        <a:rPr lang="ru-RU" sz="900" b="0" i="0" u="none" strike="noStrike" dirty="0">
                          <a:solidFill>
                            <a:srgbClr val="000000"/>
                          </a:solidFill>
                          <a:latin typeface="Times New Roman"/>
                        </a:rPr>
                        <a:t> </a:t>
                      </a:r>
                      <a:r>
                        <a:rPr lang="ru-RU" sz="900" b="0" i="0" u="none" strike="noStrike" dirty="0" err="1">
                          <a:solidFill>
                            <a:srgbClr val="000000"/>
                          </a:solidFill>
                          <a:latin typeface="Times New Roman"/>
                        </a:rPr>
                        <a:t>косканда</a:t>
                      </a:r>
                      <a:r>
                        <a:rPr lang="ru-RU" sz="900" b="0" i="0" u="none" strike="noStrike" dirty="0">
                          <a:solidFill>
                            <a:srgbClr val="000000"/>
                          </a:solidFill>
                          <a:latin typeface="Times New Roman"/>
                        </a:rPr>
                        <a:t>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832840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117581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26593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414824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62125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9535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135463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23820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113849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16244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164985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20993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75146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1770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36677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5957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9709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227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357159" y="3286124"/>
          <a:ext cx="8501122" cy="3071835"/>
        </p:xfrm>
        <a:graphic>
          <a:graphicData uri="http://schemas.openxmlformats.org/drawingml/2006/table">
            <a:tbl>
              <a:tblPr/>
              <a:tblGrid>
                <a:gridCol w="2662785"/>
                <a:gridCol w="1025533"/>
                <a:gridCol w="935573"/>
                <a:gridCol w="1007540"/>
                <a:gridCol w="998545"/>
                <a:gridCol w="935573"/>
                <a:gridCol w="935573"/>
              </a:tblGrid>
              <a:tr h="421186">
                <a:tc rowSpan="4">
                  <a:txBody>
                    <a:bodyPr/>
                    <a:lstStyle/>
                    <a:p>
                      <a:pPr algn="ctr" fontAlgn="b"/>
                      <a:r>
                        <a:rPr lang="ru-RU" sz="9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0" u="none" strike="noStrike" dirty="0">
                          <a:solidFill>
                            <a:srgbClr val="000000"/>
                          </a:solidFill>
                          <a:latin typeface="Times New Roman"/>
                        </a:rPr>
                        <a:t>COVID-19, вирус </a:t>
                      </a:r>
                      <a:r>
                        <a:rPr lang="ru-RU" sz="1100" b="1" i="0" u="none" strike="noStrike" dirty="0" err="1" smtClean="0">
                          <a:solidFill>
                            <a:srgbClr val="000000"/>
                          </a:solidFill>
                          <a:latin typeface="Times New Roman"/>
                        </a:rPr>
                        <a:t>сәйкестендірілмеген</a:t>
                      </a:r>
                      <a:endParaRPr lang="ru-RU" sz="11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4631">
                <a:tc vMerge="1">
                  <a:txBody>
                    <a:bodyPr/>
                    <a:lstStyle/>
                    <a:p>
                      <a:endParaRPr lang="ru-RU"/>
                    </a:p>
                  </a:txBody>
                  <a:tcPr/>
                </a:tc>
                <a:tc gridSpan="3">
                  <a:txBody>
                    <a:bodyPr/>
                    <a:lstStyle/>
                    <a:p>
                      <a:pPr algn="ctr" fontAlgn="b"/>
                      <a:r>
                        <a:rPr lang="ru-RU" sz="900" b="1" i="0" u="none" strike="noStrike">
                          <a:solidFill>
                            <a:srgbClr val="000000"/>
                          </a:solidFill>
                          <a:latin typeface="Times New Roman"/>
                        </a:rPr>
                        <a:t>2021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1" i="0" u="none" strike="noStrike">
                          <a:solidFill>
                            <a:srgbClr val="000000"/>
                          </a:solidFill>
                          <a:latin typeface="Times New Roman"/>
                        </a:rPr>
                        <a:t>2022 жыл год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24631">
                <a:tc v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    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b"/>
                      <a:r>
                        <a:rPr lang="ru-RU" sz="900" b="0" i="0" u="none" strike="noStrike">
                          <a:solidFill>
                            <a:srgbClr val="000000"/>
                          </a:solidFill>
                          <a:latin typeface="Times New Roman"/>
                        </a:rPr>
                        <a:t>абсолютті\абсолютные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33303">
                <a:tc vMerge="1">
                  <a:txBody>
                    <a:bodyPr/>
                    <a:lstStyle/>
                    <a:p>
                      <a:endParaRPr lang="ru-RU"/>
                    </a:p>
                  </a:txBody>
                  <a:tcPr/>
                </a:tc>
                <a:tc>
                  <a:txBody>
                    <a:bodyPr/>
                    <a:lstStyle/>
                    <a:p>
                      <a:pPr algn="ctr" fontAlgn="b"/>
                      <a:r>
                        <a:rPr lang="ru-RU" sz="900" b="0" i="0" u="none" strike="noStrike" dirty="0" err="1">
                          <a:solidFill>
                            <a:srgbClr val="000000"/>
                          </a:solidFill>
                          <a:latin typeface="Times New Roman"/>
                        </a:rPr>
                        <a:t>Барлығы  </a:t>
                      </a:r>
                      <a:r>
                        <a:rPr lang="ru-RU" sz="900" b="0" i="0" u="none" strike="noStrike" dirty="0">
                          <a:solidFill>
                            <a:srgbClr val="000000"/>
                          </a:solidFill>
                          <a:latin typeface="Times New Roman"/>
                        </a:rPr>
                        <a:t>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 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Барлығы  Всего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0-14 жасты қосқанда           0 -14 лет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0" i="0" u="none" strike="noStrike">
                          <a:solidFill>
                            <a:srgbClr val="000000"/>
                          </a:solidFill>
                          <a:latin typeface="Times New Roman"/>
                        </a:rPr>
                        <a:t>15-17 жасты косканда        15 - 17 л       включит.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21">
                <a:tc>
                  <a:txBody>
                    <a:bodyPr/>
                    <a:lstStyle/>
                    <a:p>
                      <a:pPr algn="l" fontAlgn="b"/>
                      <a:r>
                        <a:rPr lang="ru-RU" sz="1000" b="1" i="0" u="none" strike="noStrike">
                          <a:solidFill>
                            <a:srgbClr val="000000"/>
                          </a:solidFill>
                          <a:latin typeface="Times New Roman"/>
                        </a:rPr>
                        <a:t>РЕСПУБЛИКА КАЗАХСТАН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37953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3650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Times New Roman"/>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21">
                <a:tc>
                  <a:txBody>
                    <a:bodyPr/>
                    <a:lstStyle/>
                    <a:p>
                      <a:pPr algn="l" fontAlgn="b"/>
                      <a:r>
                        <a:rPr lang="ru-RU" sz="1000" b="0" i="0" u="none" strike="noStrike">
                          <a:solidFill>
                            <a:srgbClr val="000000"/>
                          </a:solidFill>
                          <a:latin typeface="Times New Roman"/>
                        </a:rPr>
                        <a:t>г.АСТАНА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644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21">
                <a:tc>
                  <a:txBody>
                    <a:bodyPr/>
                    <a:lstStyle/>
                    <a:p>
                      <a:pPr algn="l" fontAlgn="b"/>
                      <a:r>
                        <a:rPr lang="ru-RU" sz="1000" b="0" i="0" u="none" strike="noStrike">
                          <a:solidFill>
                            <a:srgbClr val="000000"/>
                          </a:solidFill>
                          <a:latin typeface="Times New Roman"/>
                        </a:rPr>
                        <a:t>г.АЛМАТЫ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21">
                <a:tc>
                  <a:txBody>
                    <a:bodyPr/>
                    <a:lstStyle/>
                    <a:p>
                      <a:pPr algn="l" fontAlgn="b"/>
                      <a:r>
                        <a:rPr lang="ru-RU" sz="1000" b="0" i="0" u="none" strike="noStrike">
                          <a:solidFill>
                            <a:srgbClr val="000000"/>
                          </a:solidFill>
                          <a:latin typeface="Times New Roman"/>
                        </a:rPr>
                        <a:t>г.ШЫМКЕНТ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1830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571480"/>
          <a:ext cx="8715447" cy="5435818"/>
        </p:xfrm>
        <a:graphic>
          <a:graphicData uri="http://schemas.openxmlformats.org/drawingml/2006/table">
            <a:tbl>
              <a:tblPr/>
              <a:tblGrid>
                <a:gridCol w="237964"/>
                <a:gridCol w="1333672"/>
                <a:gridCol w="428628"/>
                <a:gridCol w="349633"/>
                <a:gridCol w="475929"/>
                <a:gridCol w="475929"/>
                <a:gridCol w="475929"/>
                <a:gridCol w="475929"/>
                <a:gridCol w="475929"/>
                <a:gridCol w="475929"/>
                <a:gridCol w="475929"/>
                <a:gridCol w="475929"/>
                <a:gridCol w="475929"/>
                <a:gridCol w="475929"/>
                <a:gridCol w="654402"/>
                <a:gridCol w="475929"/>
                <a:gridCol w="475929"/>
              </a:tblGrid>
              <a:tr h="88323">
                <a:tc rowSpan="3" gridSpan="2">
                  <a:txBody>
                    <a:bodyPr/>
                    <a:lstStyle/>
                    <a:p>
                      <a:pPr algn="ctr" fontAlgn="t"/>
                      <a:r>
                        <a:rPr lang="ru-RU" sz="1100" b="1" i="0" u="none" strike="noStrike" dirty="0">
                          <a:latin typeface="Times New Roman" pitchFamily="18" charset="0"/>
                          <a:cs typeface="Times New Roman" pitchFamily="18" charset="0"/>
                        </a:rPr>
                        <a:t>Ауру  </a:t>
                      </a:r>
                      <a:r>
                        <a:rPr lang="ru-RU" sz="1100" b="1" i="0" u="none" strike="noStrike" dirty="0" err="1">
                          <a:latin typeface="Times New Roman" pitchFamily="18" charset="0"/>
                          <a:cs typeface="Times New Roman" pitchFamily="18" charset="0"/>
                        </a:rPr>
                        <a:t>түрлері</a:t>
                      </a:r>
                      <a:r>
                        <a:rPr lang="ru-RU" sz="1100" b="1" i="0" u="none" strike="noStrike" dirty="0">
                          <a:latin typeface="Times New Roman" pitchFamily="18" charset="0"/>
                          <a:cs typeface="Times New Roman" pitchFamily="18" charset="0"/>
                        </a:rPr>
                        <a:t>         </a:t>
                      </a:r>
                    </a:p>
                  </a:txBody>
                  <a:tcPr marL="5195" marR="5195" marT="51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ru-RU"/>
                    </a:p>
                  </a:txBody>
                  <a:tcPr/>
                </a:tc>
                <a:tc gridSpan="15">
                  <a:txBody>
                    <a:bodyPr/>
                    <a:lstStyle/>
                    <a:p>
                      <a:pPr algn="ctr" fontAlgn="b"/>
                      <a:r>
                        <a:rPr lang="ru-RU" sz="500" b="1" i="0" u="none" strike="noStrike">
                          <a:latin typeface="Arial Cyr"/>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8323">
                <a:tc gridSpan="2" vMerge="1">
                  <a:txBody>
                    <a:bodyPr/>
                    <a:lstStyle/>
                    <a:p>
                      <a:endParaRPr lang="ru-RU"/>
                    </a:p>
                  </a:txBody>
                  <a:tcPr/>
                </a:tc>
                <a:tc hMerge="1" vMerge="1">
                  <a:txBody>
                    <a:bodyPr/>
                    <a:lstStyle/>
                    <a:p>
                      <a:endParaRPr lang="ru-RU"/>
                    </a:p>
                  </a:txBody>
                  <a:tcPr/>
                </a:tc>
                <a:tc gridSpan="5">
                  <a:txBody>
                    <a:bodyPr/>
                    <a:lstStyle/>
                    <a:p>
                      <a:pPr algn="ctr" fontAlgn="b"/>
                      <a:r>
                        <a:rPr lang="ru-RU" sz="1100" b="1" i="0" u="none" strike="noStrike" dirty="0" err="1">
                          <a:latin typeface="Times New Roman" pitchFamily="18" charset="0"/>
                          <a:cs typeface="Times New Roman" pitchFamily="18" charset="0"/>
                        </a:rPr>
                        <a:t>Балалар</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fontAlgn="b"/>
                      <a:r>
                        <a:rPr lang="ru-RU" sz="1100" b="1" i="0" u="none" strike="noStrike" dirty="0" err="1">
                          <a:latin typeface="Times New Roman" pitchFamily="18" charset="0"/>
                          <a:cs typeface="Times New Roman" pitchFamily="18" charset="0"/>
                        </a:rPr>
                        <a:t>Ересектер</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fontAlgn="b"/>
                      <a:r>
                        <a:rPr lang="ru-RU" sz="1100" b="1" i="0" u="none" strike="noStrike" dirty="0" err="1">
                          <a:latin typeface="Times New Roman" pitchFamily="18" charset="0"/>
                          <a:cs typeface="Times New Roman" pitchFamily="18" charset="0"/>
                        </a:rPr>
                        <a:t>Барлығы</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8323">
                <a:tc gridSpan="2" vMerge="1">
                  <a:txBody>
                    <a:bodyPr/>
                    <a:lstStyle/>
                    <a:p>
                      <a:endParaRPr lang="ru-RU"/>
                    </a:p>
                  </a:txBody>
                  <a:tcPr/>
                </a:tc>
                <a:tc hMerge="1" vMerge="1">
                  <a:txBody>
                    <a:bodyPr/>
                    <a:lstStyle/>
                    <a:p>
                      <a:endParaRPr lang="ru-RU"/>
                    </a:p>
                  </a:txBody>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err="1">
                          <a:latin typeface="Times New Roman" pitchFamily="18" charset="0"/>
                          <a:cs typeface="Times New Roman" pitchFamily="18" charset="0"/>
                        </a:rPr>
                        <a:t>Вибриоз</a:t>
                      </a:r>
                      <a:endParaRPr lang="ru-RU" sz="1100" b="0"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Сальмонеллез.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dirty="0">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46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 Дизентерия</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dirty="0">
                          <a:latin typeface="Times New Roman" pitchFamily="18" charset="0"/>
                          <a:cs typeface="Times New Roman" pitchFamily="18" charset="0"/>
                        </a:rPr>
                        <a:t>82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Иерсиниоз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ОКИ уст.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1296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1574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565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382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1684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287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1717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2017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693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593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1971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ПТИ</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67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Ботулизм</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71450">
                <a:tc>
                  <a:txBody>
                    <a:bodyPr/>
                    <a:lstStyle/>
                    <a:p>
                      <a:pPr algn="r" fontAlgn="b"/>
                      <a:r>
                        <a:rPr lang="ru-RU" sz="1100" b="0" i="0" u="none" strike="noStrike" dirty="0">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кишечные инфекции не установленные</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2216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2395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1192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1130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2380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714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560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329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489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2930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2955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1521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1507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2869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Сибир.язва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 Бруцеллез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199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85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57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247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Перв.хрон.бруц.</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Хрон. бруцеллез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62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62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err="1">
                          <a:latin typeface="Times New Roman" pitchFamily="18" charset="0"/>
                          <a:cs typeface="Times New Roman" pitchFamily="18" charset="0"/>
                        </a:rPr>
                        <a:t>Псевдатуберкулез</a:t>
                      </a:r>
                      <a:endParaRPr lang="ru-RU" sz="1100" b="0"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Листериоз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Скарлатина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175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176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Менин.инфекция</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Сепсис</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57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62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Рожа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42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Вир. энцефалит</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Серозный менингит</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968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174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209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1177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196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 вялый паралич</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ККГЛ</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71450">
                <a:tc>
                  <a:txBody>
                    <a:bodyPr/>
                    <a:lstStyle/>
                    <a:p>
                      <a:pPr algn="r" fontAlgn="b"/>
                      <a:r>
                        <a:rPr lang="ru-RU" sz="1100" b="0" i="0" u="none" strike="noStrike" dirty="0">
                          <a:latin typeface="Times New Roman" pitchFamily="18" charset="0"/>
                          <a:cs typeface="Times New Roman" pitchFamily="18" charset="0"/>
                        </a:rPr>
                        <a:t>23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Герпес (в том числе опояс.лишай)</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50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Ветряная оспа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156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200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63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Корь</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2551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754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3394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979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ВГА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8323">
                <a:tc>
                  <a:txBody>
                    <a:bodyPr/>
                    <a:lstStyle/>
                    <a:p>
                      <a:pPr algn="r" fontAlgn="b"/>
                      <a:r>
                        <a:rPr lang="ru-RU" sz="1100" b="0" i="0" u="none" strike="noStrike" dirty="0">
                          <a:latin typeface="Times New Roman" pitchFamily="18" charset="0"/>
                          <a:cs typeface="Times New Roman" pitchFamily="18" charset="0"/>
                        </a:rPr>
                        <a:t>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ВГВ</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
        <p:nvSpPr>
          <p:cNvPr id="3" name="Прямоугольник 2"/>
          <p:cNvSpPr/>
          <p:nvPr/>
        </p:nvSpPr>
        <p:spPr>
          <a:xfrm>
            <a:off x="1600200" y="7620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Нозология бойынша</a:t>
            </a:r>
            <a:endParaRPr lang="ru-RU" sz="2500" i="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357166"/>
          <a:ext cx="8572561" cy="6228630"/>
        </p:xfrm>
        <a:graphic>
          <a:graphicData uri="http://schemas.openxmlformats.org/drawingml/2006/table">
            <a:tbl>
              <a:tblPr/>
              <a:tblGrid>
                <a:gridCol w="233798"/>
                <a:gridCol w="1231597"/>
                <a:gridCol w="439619"/>
                <a:gridCol w="413476"/>
                <a:gridCol w="467594"/>
                <a:gridCol w="467594"/>
                <a:gridCol w="467594"/>
                <a:gridCol w="467594"/>
                <a:gridCol w="467594"/>
                <a:gridCol w="467594"/>
                <a:gridCol w="467594"/>
                <a:gridCol w="467594"/>
                <a:gridCol w="467594"/>
                <a:gridCol w="467594"/>
                <a:gridCol w="642943"/>
                <a:gridCol w="467594"/>
                <a:gridCol w="467594"/>
              </a:tblGrid>
              <a:tr h="195011">
                <a:tc rowSpan="3" gridSpan="2">
                  <a:txBody>
                    <a:bodyPr/>
                    <a:lstStyle/>
                    <a:p>
                      <a:pPr algn="ctr" fontAlgn="t"/>
                      <a:r>
                        <a:rPr lang="ru-RU" sz="1100" b="1" i="0" u="none" strike="noStrike" dirty="0">
                          <a:latin typeface="Times New Roman" pitchFamily="18" charset="0"/>
                          <a:cs typeface="Times New Roman" pitchFamily="18" charset="0"/>
                        </a:rPr>
                        <a:t>Ауру  </a:t>
                      </a:r>
                      <a:r>
                        <a:rPr lang="ru-RU" sz="1100" b="1" i="0" u="none" strike="noStrike" dirty="0" err="1">
                          <a:latin typeface="Times New Roman" pitchFamily="18" charset="0"/>
                          <a:cs typeface="Times New Roman" pitchFamily="18" charset="0"/>
                        </a:rPr>
                        <a:t>түрлері</a:t>
                      </a:r>
                      <a:r>
                        <a:rPr lang="ru-RU" sz="1100" b="1" i="0" u="none" strike="noStrike" dirty="0">
                          <a:latin typeface="Times New Roman" pitchFamily="18" charset="0"/>
                          <a:cs typeface="Times New Roman" pitchFamily="18" charset="0"/>
                        </a:rPr>
                        <a:t>         </a:t>
                      </a:r>
                    </a:p>
                  </a:txBody>
                  <a:tcPr marL="5195" marR="5195" marT="51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5">
                  <a:txBody>
                    <a:bodyPr/>
                    <a:lstStyle/>
                    <a:p>
                      <a:pPr algn="ctr" fontAlgn="b"/>
                      <a:r>
                        <a:rPr lang="ru-RU" sz="500" b="1" i="0" u="none" strike="noStrike">
                          <a:latin typeface="Arial Cyr"/>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5011">
                <a:tc gridSpan="2"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ru-RU" sz="1100" b="1" i="0" u="none" strike="noStrike" dirty="0" err="1">
                          <a:latin typeface="Times New Roman" pitchFamily="18" charset="0"/>
                          <a:cs typeface="Times New Roman" pitchFamily="18" charset="0"/>
                        </a:rPr>
                        <a:t>Балалар</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ru-RU" sz="1100" b="1" i="0" u="none" strike="noStrike" dirty="0" err="1">
                          <a:latin typeface="Times New Roman" pitchFamily="18" charset="0"/>
                          <a:cs typeface="Times New Roman" pitchFamily="18" charset="0"/>
                        </a:rPr>
                        <a:t>Ересектер</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ru-RU" sz="1100" b="1" i="0" u="none" strike="noStrike" dirty="0" err="1">
                          <a:latin typeface="Times New Roman" pitchFamily="18" charset="0"/>
                          <a:cs typeface="Times New Roman" pitchFamily="18" charset="0"/>
                        </a:rPr>
                        <a:t>Барлығы</a:t>
                      </a:r>
                      <a:endParaRPr lang="ru-RU" sz="1100" b="1"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5011">
                <a:tc gridSpan="2"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2019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1" i="0" u="none" strike="noStrike" dirty="0">
                          <a:latin typeface="Times New Roman" pitchFamily="18" charset="0"/>
                          <a:cs typeface="Times New Roman" pitchFamily="18" charset="0"/>
                        </a:rPr>
                        <a:t>2022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dirty="0">
                          <a:latin typeface="Times New Roman" pitchFamily="18" charset="0"/>
                          <a:cs typeface="Times New Roman" pitchFamily="18" charset="0"/>
                        </a:rPr>
                        <a:t>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ВГС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err="1">
                          <a:latin typeface="Times New Roman" pitchFamily="18" charset="0"/>
                          <a:cs typeface="Times New Roman" pitchFamily="18" charset="0"/>
                        </a:rPr>
                        <a:t>ВГнед</a:t>
                      </a:r>
                      <a:endParaRPr lang="ru-RU" sz="1100" b="0" i="0" u="none" strike="noStrike" dirty="0">
                        <a:latin typeface="Times New Roman" pitchFamily="18" charset="0"/>
                        <a:cs typeface="Times New Roman" pitchFamily="18" charset="0"/>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latin typeface="Times New Roman" pitchFamily="18" charset="0"/>
                          <a:cs typeface="Times New Roman" pitchFamily="18" charset="0"/>
                        </a:rPr>
                        <a:t>ХВГВ+Д</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latin typeface="Times New Roman" pitchFamily="18" charset="0"/>
                          <a:cs typeface="Times New Roman" pitchFamily="18" charset="0"/>
                        </a:rPr>
                        <a:t>ХВГВ</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ХВГС</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ХВГ недеф.</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ВУИ</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dirty="0">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Инф.мононуклеоз</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Аденовир.инф.</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187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Энтеровир.инф.</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3061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3067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200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4161">
                <a:tc>
                  <a:txBody>
                    <a:bodyPr/>
                    <a:lstStyle/>
                    <a:p>
                      <a:pPr algn="r" fontAlgn="b"/>
                      <a:r>
                        <a:rPr lang="ru-RU" sz="1100" b="0" i="0" u="none" strike="noStrike">
                          <a:latin typeface="Times New Roman" pitchFamily="18" charset="0"/>
                          <a:cs typeface="Times New Roman" pitchFamily="18" charset="0"/>
                        </a:rPr>
                        <a:t>38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Стрепток пневмон</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39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КВИ 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540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887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4090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989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4630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1160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КВИ 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1601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1198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1658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1220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Стрепт.фарингит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1"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Фарингит</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1"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1"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острый тонзиллит</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664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674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327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596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560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609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375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1493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1234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916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1459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Ларингит</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465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670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269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465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671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269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ОРВИ</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8281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11961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4974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4741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8239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2736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2800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2477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1406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1836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11017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14761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7451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6147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10075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Грипп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Гн.мен.энцеф.</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Контакт КВИ</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944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49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Врожд.ВУИ</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4161">
                <a:tc>
                  <a:txBody>
                    <a:bodyPr/>
                    <a:lstStyle/>
                    <a:p>
                      <a:pPr algn="r" fontAlgn="b"/>
                      <a:r>
                        <a:rPr lang="ru-RU" sz="1100" b="0" i="0" u="none" strike="noStrike">
                          <a:latin typeface="Times New Roman" pitchFamily="18" charset="0"/>
                          <a:cs typeface="Times New Roman" pitchFamily="18" charset="0"/>
                        </a:rPr>
                        <a:t>50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Бак.носитель сальмонеллеза</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ОНМК</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ru-RU" sz="1100" b="0" i="0" u="none" strike="noStrike" dirty="0">
                          <a:latin typeface="Times New Roman" pitchFamily="18" charset="0"/>
                          <a:cs typeface="Times New Roman" pitchFamily="18" charset="0"/>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52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Перевод</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22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56</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53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Умершие</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31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15</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30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368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868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103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49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383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877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133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95011">
                <a:tc>
                  <a:txBody>
                    <a:bodyPr/>
                    <a:lstStyle/>
                    <a:p>
                      <a:pPr algn="r" fontAlgn="b"/>
                      <a:r>
                        <a:rPr lang="ru-RU" sz="1100" b="0" i="0" u="none" strike="noStrike">
                          <a:latin typeface="Times New Roman" pitchFamily="18" charset="0"/>
                          <a:cs typeface="Times New Roman" pitchFamily="18" charset="0"/>
                        </a:rPr>
                        <a:t>54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latin typeface="Times New Roman" pitchFamily="18" charset="0"/>
                          <a:cs typeface="Times New Roman" pitchFamily="18" charset="0"/>
                        </a:rPr>
                        <a:t>Барлығы</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0" i="0" u="none" strike="noStrike">
                          <a:latin typeface="Times New Roman" pitchFamily="18" charset="0"/>
                          <a:cs typeface="Times New Roman" pitchFamily="18" charset="0"/>
                        </a:rPr>
                        <a:t>16943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21628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8528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8159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15594</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5808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5990</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7843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8753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4549</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22751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27618</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16371</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a:latin typeface="Times New Roman" pitchFamily="18" charset="0"/>
                          <a:cs typeface="Times New Roman" pitchFamily="18" charset="0"/>
                        </a:rPr>
                        <a:t>16912</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r>
                        <a:rPr lang="ru-RU" sz="1100" b="0" i="0" u="none" strike="noStrike" dirty="0">
                          <a:latin typeface="Times New Roman" pitchFamily="18" charset="0"/>
                          <a:cs typeface="Times New Roman" pitchFamily="18" charset="0"/>
                        </a:rPr>
                        <a:t>20143</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0200" y="76200"/>
            <a:ext cx="6858000" cy="477054"/>
          </a:xfrm>
          <a:prstGeom prst="rect">
            <a:avLst/>
          </a:prstGeom>
        </p:spPr>
        <p:txBody>
          <a:bodyPr wrap="square">
            <a:spAutoFit/>
          </a:bodyPr>
          <a:lstStyle/>
          <a:p>
            <a:pPr algn="ctr"/>
            <a:r>
              <a:rPr lang="kk-KZ" sz="2500" b="1" i="1" dirty="0" smtClean="0">
                <a:latin typeface="Times New Roman" pitchFamily="18" charset="0"/>
                <a:cs typeface="Times New Roman" pitchFamily="18" charset="0"/>
              </a:rPr>
              <a:t>Жансақтау бөлімінің жұмысы</a:t>
            </a:r>
            <a:endParaRPr lang="ru-RU" sz="2500" i="1" dirty="0"/>
          </a:p>
        </p:txBody>
      </p:sp>
      <p:graphicFrame>
        <p:nvGraphicFramePr>
          <p:cNvPr id="3" name="Содержимое 6"/>
          <p:cNvGraphicFramePr>
            <a:graphicFrameLocks noGrp="1"/>
          </p:cNvGraphicFramePr>
          <p:nvPr/>
        </p:nvGraphicFramePr>
        <p:xfrm>
          <a:off x="152400" y="1295400"/>
          <a:ext cx="4419600" cy="5276872"/>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533400" y="533400"/>
            <a:ext cx="8153400" cy="630942"/>
          </a:xfrm>
          <a:prstGeom prst="rect">
            <a:avLst/>
          </a:prstGeom>
        </p:spPr>
        <p:txBody>
          <a:bodyPr wrap="square">
            <a:spAutoFit/>
          </a:bodyPr>
          <a:lstStyle/>
          <a:p>
            <a:r>
              <a:rPr lang="kk-KZ" sz="2000" b="1" i="1" dirty="0" smtClean="0">
                <a:latin typeface="Times New Roman" pitchFamily="18" charset="0"/>
                <a:cs typeface="Times New Roman" pitchFamily="18" charset="0"/>
              </a:rPr>
              <a:t>       </a:t>
            </a:r>
            <a:r>
              <a:rPr lang="kk-KZ" sz="1500" b="1" i="1" dirty="0" smtClean="0">
                <a:latin typeface="Times New Roman" pitchFamily="18" charset="0"/>
                <a:cs typeface="Times New Roman" pitchFamily="18" charset="0"/>
              </a:rPr>
              <a:t>Аурухана бойынша жансақтау бөлімінде 12 айда </a:t>
            </a:r>
            <a:r>
              <a:rPr lang="en-US" sz="1500" b="1" i="1" dirty="0" smtClean="0">
                <a:latin typeface="Times New Roman" pitchFamily="18" charset="0"/>
                <a:cs typeface="Times New Roman" pitchFamily="18" charset="0"/>
              </a:rPr>
              <a:t>23</a:t>
            </a:r>
            <a:r>
              <a:rPr lang="kk-KZ" sz="1500" b="1" i="1" dirty="0" smtClean="0">
                <a:latin typeface="Times New Roman" pitchFamily="18" charset="0"/>
                <a:cs typeface="Times New Roman" pitchFamily="18" charset="0"/>
              </a:rPr>
              <a:t>40 науқас емделіп шықты: Балалар-1508, Ересектер-832 оның ішінде қайтыс болған науқастар-133</a:t>
            </a:r>
            <a:endParaRPr lang="ru-RU" sz="1500" i="1" dirty="0"/>
          </a:p>
        </p:txBody>
      </p:sp>
      <p:graphicFrame>
        <p:nvGraphicFramePr>
          <p:cNvPr id="8" name="Содержимое 6"/>
          <p:cNvGraphicFramePr>
            <a:graphicFrameLocks noGrp="1"/>
          </p:cNvGraphicFramePr>
          <p:nvPr/>
        </p:nvGraphicFramePr>
        <p:xfrm>
          <a:off x="4643438" y="1357298"/>
          <a:ext cx="4281518" cy="5143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642918"/>
          <a:ext cx="8715434" cy="5929349"/>
        </p:xfrm>
        <a:graphic>
          <a:graphicData uri="http://schemas.openxmlformats.org/drawingml/2006/table">
            <a:tbl>
              <a:tblPr/>
              <a:tblGrid>
                <a:gridCol w="958831"/>
                <a:gridCol w="1518573"/>
                <a:gridCol w="611267"/>
                <a:gridCol w="981431"/>
                <a:gridCol w="841226"/>
                <a:gridCol w="1121633"/>
                <a:gridCol w="841226"/>
                <a:gridCol w="981431"/>
                <a:gridCol w="859816"/>
              </a:tblGrid>
              <a:tr h="1282833">
                <a:tc gridSpan="2">
                  <a:txBody>
                    <a:bodyPr/>
                    <a:lstStyle/>
                    <a:p>
                      <a:pPr algn="ctr">
                        <a:spcAft>
                          <a:spcPts val="0"/>
                        </a:spcAft>
                      </a:pPr>
                      <a:r>
                        <a:rPr lang="ru-RU" sz="1200" dirty="0">
                          <a:solidFill>
                            <a:srgbClr val="000000"/>
                          </a:solidFill>
                          <a:latin typeface="Times New Roman"/>
                          <a:ea typeface="Times New Roman"/>
                          <a:cs typeface="Times New Roman"/>
                        </a:rPr>
                        <a:t>Профиль коек</a:t>
                      </a:r>
                      <a:endParaRPr lang="ru-RU" sz="1200" dirty="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ru-RU" sz="1200" dirty="0">
                        <a:latin typeface="Times New Roman"/>
                        <a:ea typeface="Times New Roman"/>
                        <a:cs typeface="Times New Roman"/>
                      </a:endParaRPr>
                    </a:p>
                  </a:txBody>
                  <a:tcPr marL="27345" marR="2734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latin typeface="Times New Roman"/>
                          <a:ea typeface="Times New Roman"/>
                          <a:cs typeface="Times New Roman"/>
                        </a:rPr>
                        <a:t>год</a:t>
                      </a:r>
                      <a:endParaRPr lang="ru-RU" sz="1200" dirty="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latin typeface="Times New Roman"/>
                          <a:ea typeface="Times New Roman"/>
                          <a:cs typeface="Times New Roman"/>
                        </a:rPr>
                        <a:t>Среднее пребывание больного на койке</a:t>
                      </a:r>
                      <a:endParaRPr lang="ru-RU" sz="1200" dirty="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latin typeface="Times New Roman"/>
                          <a:ea typeface="Times New Roman"/>
                          <a:cs typeface="Times New Roman"/>
                        </a:rPr>
                        <a:t>Оборот койки</a:t>
                      </a:r>
                      <a:endParaRPr lang="ru-RU" sz="120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latin typeface="Times New Roman"/>
                          <a:ea typeface="Times New Roman"/>
                          <a:cs typeface="Times New Roman"/>
                        </a:rPr>
                        <a:t>Работа койки</a:t>
                      </a:r>
                      <a:endParaRPr lang="ru-RU" sz="1200" dirty="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latin typeface="Times New Roman"/>
                          <a:ea typeface="Times New Roman"/>
                          <a:cs typeface="Times New Roman"/>
                        </a:rPr>
                        <a:t>Поступило больных</a:t>
                      </a:r>
                      <a:endParaRPr lang="ru-RU" sz="120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latin typeface="Times New Roman"/>
                          <a:ea typeface="Times New Roman"/>
                          <a:cs typeface="Times New Roman"/>
                        </a:rPr>
                        <a:t>Выбыло больных</a:t>
                      </a:r>
                      <a:endParaRPr lang="ru-RU" sz="1200" dirty="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latin typeface="Times New Roman"/>
                          <a:ea typeface="Times New Roman"/>
                          <a:cs typeface="Times New Roman"/>
                        </a:rPr>
                        <a:t>Прошедшие больные</a:t>
                      </a:r>
                      <a:endParaRPr lang="ru-RU" sz="1200" dirty="0">
                        <a:latin typeface="Times New Roman"/>
                        <a:ea typeface="Times New Roman"/>
                        <a:cs typeface="Times New Roman"/>
                      </a:endParaRPr>
                    </a:p>
                  </a:txBody>
                  <a:tcPr marL="27345" marR="2734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867">
                <a:tc rowSpan="7">
                  <a:txBody>
                    <a:bodyPr/>
                    <a:lstStyle/>
                    <a:p>
                      <a:pPr>
                        <a:spcAft>
                          <a:spcPts val="0"/>
                        </a:spcAft>
                      </a:pPr>
                      <a:r>
                        <a:rPr lang="ru-RU" sz="1200" dirty="0">
                          <a:solidFill>
                            <a:srgbClr val="000000"/>
                          </a:solidFill>
                          <a:latin typeface="Times New Roman"/>
                          <a:ea typeface="Times New Roman"/>
                          <a:cs typeface="Times New Roman"/>
                        </a:rPr>
                        <a:t> </a:t>
                      </a:r>
                      <a:endParaRPr lang="ru-RU" sz="1200" dirty="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rowSpan="5">
                  <a:txBody>
                    <a:bodyPr/>
                    <a:lstStyle/>
                    <a:p>
                      <a:pPr algn="ctr">
                        <a:spcAft>
                          <a:spcPts val="0"/>
                        </a:spcAft>
                      </a:pPr>
                      <a:r>
                        <a:rPr lang="ru-RU" sz="1200" dirty="0">
                          <a:solidFill>
                            <a:srgbClr val="000000"/>
                          </a:solidFill>
                          <a:latin typeface="Times New Roman"/>
                          <a:ea typeface="Times New Roman"/>
                          <a:cs typeface="Times New Roman"/>
                        </a:rPr>
                        <a:t>Дети</a:t>
                      </a:r>
                      <a:endParaRPr lang="ru-RU" sz="1200" dirty="0">
                        <a:latin typeface="Times New Roman"/>
                        <a:ea typeface="Times New Roman"/>
                        <a:cs typeface="Times New Roman"/>
                      </a:endParaRPr>
                    </a:p>
                  </a:txBody>
                  <a:tcPr marL="27345" marR="2734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a:ea typeface="Times New Roman"/>
                          <a:cs typeface="Times New Roman"/>
                        </a:rPr>
                        <a:t>18</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1,5</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230,6</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359,0</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1849</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1845</a:t>
                      </a:r>
                      <a:endParaRPr lang="ru-RU" sz="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kumimoji="0" lang="kk-KZ" sz="1200" b="1" kern="1200" dirty="0" smtClean="0">
                          <a:solidFill>
                            <a:schemeClr val="tx1"/>
                          </a:solidFill>
                          <a:latin typeface="Times New Roman" pitchFamily="18" charset="0"/>
                          <a:ea typeface="+mn-ea"/>
                          <a:cs typeface="Times New Roman" pitchFamily="18" charset="0"/>
                        </a:rPr>
                        <a:t>1845</a:t>
                      </a:r>
                      <a:endParaRPr lang="ru-RU" sz="12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386779">
                <a:tc vMerge="1">
                  <a:txBody>
                    <a:bodyPr/>
                    <a:lstStyle/>
                    <a:p>
                      <a:endParaRPr lang="ru-RU" sz="1200" dirty="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pPr algn="ctr">
                        <a:spcAft>
                          <a:spcPts val="0"/>
                        </a:spcAft>
                      </a:pPr>
                      <a:endParaRPr lang="ru-RU" sz="1200" dirty="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chemeClr val="tx1"/>
                          </a:solidFill>
                          <a:latin typeface="Times New Roman"/>
                          <a:ea typeface="Times New Roman"/>
                          <a:cs typeface="Times New Roman"/>
                        </a:rPr>
                        <a:t>19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322,5</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504,3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a:solidFill>
                            <a:schemeClr val="tx1"/>
                          </a:solidFill>
                          <a:latin typeface="Times New Roman"/>
                          <a:ea typeface="Times New Roman"/>
                          <a:cs typeface="Times New Roman"/>
                        </a:rPr>
                        <a:t>2904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a:solidFill>
                            <a:schemeClr val="tx1"/>
                          </a:solidFill>
                          <a:latin typeface="Times New Roman"/>
                          <a:ea typeface="Times New Roman"/>
                          <a:cs typeface="Times New Roman"/>
                        </a:rPr>
                        <a:t>2902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2902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91270">
                <a:tc vMerge="1">
                  <a:txBody>
                    <a:bodyPr/>
                    <a:lstStyle/>
                    <a:p>
                      <a:endParaRPr lang="ru-RU"/>
                    </a:p>
                  </a:txBody>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a:solidFill>
                            <a:schemeClr val="tx1"/>
                          </a:solidFill>
                          <a:latin typeface="Times New Roman"/>
                          <a:ea typeface="Times New Roman"/>
                          <a:cs typeface="Times New Roman"/>
                        </a:rPr>
                        <a:t>1,7</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a:solidFill>
                            <a:schemeClr val="tx1"/>
                          </a:solidFill>
                          <a:latin typeface="Times New Roman"/>
                          <a:ea typeface="Times New Roman"/>
                          <a:cs typeface="Times New Roman"/>
                        </a:rPr>
                        <a:t>73,1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126,7</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652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658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658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291270">
                <a:tc vMerge="1">
                  <a:txBody>
                    <a:bodyPr/>
                    <a:lstStyle/>
                    <a:p>
                      <a:endParaRPr lang="ru-RU" sz="1200" dirty="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53,2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100,0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530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532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532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91270">
                <a:tc vMerge="1">
                  <a:txBody>
                    <a:bodyPr/>
                    <a:lstStyle/>
                    <a:p>
                      <a:endParaRPr lang="ru-RU" sz="1200" dirty="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a:solidFill>
                            <a:schemeClr val="tx1"/>
                          </a:solidFill>
                          <a:latin typeface="Times New Roman"/>
                          <a:ea typeface="Times New Roman"/>
                          <a:cs typeface="Times New Roman"/>
                        </a:rPr>
                        <a:t>1,6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a:solidFill>
                            <a:schemeClr val="tx1"/>
                          </a:solidFill>
                          <a:latin typeface="Times New Roman"/>
                          <a:ea typeface="Times New Roman"/>
                          <a:cs typeface="Times New Roman"/>
                        </a:rPr>
                        <a:t>166,6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a:solidFill>
                            <a:schemeClr val="tx1"/>
                          </a:solidFill>
                          <a:latin typeface="Times New Roman"/>
                          <a:ea typeface="Times New Roman"/>
                          <a:cs typeface="Times New Roman"/>
                        </a:rPr>
                        <a:t>269,5</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a:solidFill>
                            <a:schemeClr val="tx1"/>
                          </a:solidFill>
                          <a:latin typeface="Times New Roman"/>
                          <a:ea typeface="Times New Roman"/>
                          <a:cs typeface="Times New Roman"/>
                        </a:rPr>
                        <a:t>1508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1500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1500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03094">
                <a:tc vMerge="1">
                  <a:txBody>
                    <a:bodyPr/>
                    <a:lstStyle/>
                    <a:p>
                      <a:pPr>
                        <a:spcAft>
                          <a:spcPts val="0"/>
                        </a:spcAft>
                      </a:pPr>
                      <a:endParaRPr lang="ru-RU" sz="1200" dirty="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5">
                  <a:txBody>
                    <a:bodyPr/>
                    <a:lstStyle/>
                    <a:p>
                      <a:pPr algn="ctr">
                        <a:spcAft>
                          <a:spcPts val="0"/>
                        </a:spcAft>
                      </a:pPr>
                      <a:r>
                        <a:rPr lang="ru-RU" sz="1200">
                          <a:solidFill>
                            <a:srgbClr val="000000"/>
                          </a:solidFill>
                          <a:latin typeface="Times New Roman"/>
                          <a:ea typeface="Times New Roman"/>
                          <a:cs typeface="Times New Roman"/>
                        </a:rPr>
                        <a:t>Взрослые</a:t>
                      </a:r>
                      <a:endParaRPr lang="ru-RU" sz="120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a:ea typeface="Times New Roman"/>
                          <a:cs typeface="Times New Roman"/>
                        </a:rPr>
                        <a:t>18</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1,5</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152,7</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239,5</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611</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611</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611</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91270">
                <a:tc vMerge="1">
                  <a:txBody>
                    <a:bodyPr/>
                    <a:lstStyle/>
                    <a:p>
                      <a:endParaRPr lang="ru-RU" sz="1200" dirty="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19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206,3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299,3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824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825</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825</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91270">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58,0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a:solidFill>
                            <a:schemeClr val="tx1"/>
                          </a:solidFill>
                          <a:latin typeface="Times New Roman"/>
                          <a:ea typeface="Times New Roman"/>
                          <a:cs typeface="Times New Roman"/>
                        </a:rPr>
                        <a:t>242,9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1231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1218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1218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291270">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63,1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232,4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4229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4234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4234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303094">
                <a:tc>
                  <a:txBody>
                    <a:bodyPr/>
                    <a:lstStyle/>
                    <a:p>
                      <a:pPr algn="ctr">
                        <a:spcAft>
                          <a:spcPts val="0"/>
                        </a:spcAft>
                      </a:pPr>
                      <a:r>
                        <a:rPr lang="ru-RU" sz="1200">
                          <a:solidFill>
                            <a:srgbClr val="000000"/>
                          </a:solidFill>
                          <a:latin typeface="Times New Roman"/>
                          <a:ea typeface="Times New Roman"/>
                          <a:cs typeface="Times New Roman"/>
                        </a:rPr>
                        <a:t> </a:t>
                      </a:r>
                      <a:endParaRPr lang="ru-RU" sz="120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93,2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242,4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832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839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839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03094">
                <a:tc>
                  <a:txBody>
                    <a:bodyPr/>
                    <a:lstStyle/>
                    <a:p>
                      <a:pPr algn="ctr">
                        <a:spcAft>
                          <a:spcPts val="0"/>
                        </a:spcAft>
                      </a:pPr>
                      <a:r>
                        <a:rPr lang="ru-RU" sz="1200">
                          <a:solidFill>
                            <a:srgbClr val="000000"/>
                          </a:solidFill>
                          <a:latin typeface="Times New Roman"/>
                          <a:ea typeface="Times New Roman"/>
                          <a:cs typeface="Times New Roman"/>
                        </a:rPr>
                        <a:t>Р.О.</a:t>
                      </a:r>
                      <a:endParaRPr lang="ru-RU" sz="120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5">
                  <a:txBody>
                    <a:bodyPr/>
                    <a:lstStyle/>
                    <a:p>
                      <a:pPr algn="ctr">
                        <a:spcAft>
                          <a:spcPts val="0"/>
                        </a:spcAft>
                      </a:pPr>
                      <a:r>
                        <a:rPr lang="ru-RU" sz="1200">
                          <a:solidFill>
                            <a:srgbClr val="000000"/>
                          </a:solidFill>
                          <a:latin typeface="Times New Roman"/>
                          <a:ea typeface="Times New Roman"/>
                          <a:cs typeface="Times New Roman"/>
                        </a:rPr>
                        <a:t>Всего</a:t>
                      </a:r>
                      <a:endParaRPr lang="ru-RU" sz="1200">
                        <a:latin typeface="Times New Roman"/>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dirty="0">
                          <a:solidFill>
                            <a:schemeClr val="tx1"/>
                          </a:solidFill>
                          <a:latin typeface="Times New Roman"/>
                          <a:ea typeface="Times New Roman"/>
                          <a:cs typeface="Times New Roman"/>
                        </a:rPr>
                        <a:t>18</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1,5</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204,6</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319,1</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2460</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2456</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kk-KZ" sz="1200" b="1" dirty="0">
                          <a:solidFill>
                            <a:schemeClr val="tx1"/>
                          </a:solidFill>
                          <a:latin typeface="Times New Roman"/>
                          <a:ea typeface="Times New Roman"/>
                          <a:cs typeface="Times New Roman"/>
                        </a:rPr>
                        <a:t>2456</a:t>
                      </a:r>
                      <a:endParaRPr lang="ru-RU" sz="1200" b="1" dirty="0">
                        <a:solidFill>
                          <a:schemeClr val="tx1"/>
                        </a:solidFill>
                        <a:latin typeface="Times New Roman"/>
                        <a:ea typeface="Times New Roman"/>
                        <a:cs typeface="Times New Roman"/>
                      </a:endParaRPr>
                    </a:p>
                  </a:txBody>
                  <a:tcPr marL="27345" marR="27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505158">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19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274,6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435,9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3728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3727</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3727</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91270">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62,5</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208</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1883</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1876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1876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291270">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21</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3,4</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61,9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215,2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4759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4766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4766</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91270">
                <a:tc>
                  <a:txBody>
                    <a:bodyPr/>
                    <a:lstStyle/>
                    <a:p>
                      <a:endParaRPr lang="ru-RU" sz="1200">
                        <a:latin typeface="Calibri"/>
                        <a:ea typeface="Times New Roman"/>
                        <a:cs typeface="Times New Roman"/>
                      </a:endParaRP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1200" b="1" dirty="0">
                          <a:solidFill>
                            <a:schemeClr val="tx1"/>
                          </a:solidFill>
                          <a:latin typeface="Times New Roman"/>
                          <a:ea typeface="Times New Roman"/>
                          <a:cs typeface="Times New Roman"/>
                        </a:rPr>
                        <a:t>22</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129,9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256,0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2340</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2339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u-RU" sz="1200" b="1" dirty="0">
                          <a:solidFill>
                            <a:schemeClr val="tx1"/>
                          </a:solidFill>
                          <a:latin typeface="Times New Roman"/>
                          <a:ea typeface="Times New Roman"/>
                          <a:cs typeface="Times New Roman"/>
                        </a:rPr>
                        <a:t>2339</a:t>
                      </a:r>
                    </a:p>
                  </a:txBody>
                  <a:tcPr marL="27345" marR="273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4" name="Rectangle 1"/>
          <p:cNvSpPr>
            <a:spLocks noChangeArrowheads="1"/>
          </p:cNvSpPr>
          <p:nvPr/>
        </p:nvSpPr>
        <p:spPr bwMode="auto">
          <a:xfrm>
            <a:off x="285720" y="142852"/>
            <a:ext cx="8947834"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kk-KZ" sz="2200" b="1" i="1" dirty="0" smtClean="0">
                <a:latin typeface="Times New Roman" pitchFamily="18" charset="0"/>
                <a:ea typeface="Calibri" pitchFamily="34" charset="0"/>
                <a:cs typeface="Times New Roman" pitchFamily="18" charset="0"/>
              </a:rPr>
              <a:t>Жансақтау бөлімі бойынша Салыстырмалы сапалық көрсеткіштері.</a:t>
            </a:r>
            <a:endParaRPr lang="ru-RU" sz="2200" b="1" i="1"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19200" y="1"/>
            <a:ext cx="6934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Нозология бойынша өлім- жітім көрсеткіштері.</a:t>
            </a:r>
            <a:endParaRPr kumimoji="0" lang="ru-RU" sz="2000" b="0" i="1"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214280" y="785794"/>
          <a:ext cx="8715440" cy="5715038"/>
        </p:xfrm>
        <a:graphic>
          <a:graphicData uri="http://schemas.openxmlformats.org/drawingml/2006/table">
            <a:tbl>
              <a:tblPr/>
              <a:tblGrid>
                <a:gridCol w="240227"/>
                <a:gridCol w="2277353"/>
                <a:gridCol w="309893"/>
                <a:gridCol w="309893"/>
                <a:gridCol w="309893"/>
                <a:gridCol w="309893"/>
                <a:gridCol w="309893"/>
                <a:gridCol w="309893"/>
                <a:gridCol w="309893"/>
                <a:gridCol w="309893"/>
                <a:gridCol w="309893"/>
                <a:gridCol w="309893"/>
                <a:gridCol w="309893"/>
                <a:gridCol w="309893"/>
                <a:gridCol w="309893"/>
                <a:gridCol w="309893"/>
                <a:gridCol w="309893"/>
                <a:gridCol w="309893"/>
                <a:gridCol w="309893"/>
                <a:gridCol w="309893"/>
                <a:gridCol w="309893"/>
                <a:gridCol w="309893"/>
              </a:tblGrid>
              <a:tr h="570986">
                <a:tc>
                  <a:txBody>
                    <a:bodyPr/>
                    <a:lstStyle/>
                    <a:p>
                      <a:pPr algn="l" fontAlgn="b"/>
                      <a:r>
                        <a:rPr lang="ru-RU" sz="1100" b="0" i="1" u="none" strike="noStrike" dirty="0">
                          <a:solidFill>
                            <a:srgbClr val="000000"/>
                          </a:solidFill>
                          <a:latin typeface="Times New Roman" pitchFamily="18" charset="0"/>
                          <a:cs typeface="Times New Roman" pitchFamily="18" charset="0"/>
                        </a:rPr>
                        <a:t> </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t"/>
                      <a:r>
                        <a:rPr lang="ru-RU" sz="1100" b="1" i="1" u="none" strike="noStrike" dirty="0">
                          <a:solidFill>
                            <a:srgbClr val="000000"/>
                          </a:solidFill>
                          <a:latin typeface="Times New Roman" pitchFamily="18" charset="0"/>
                          <a:cs typeface="Times New Roman" pitchFamily="18" charset="0"/>
                        </a:rPr>
                        <a:t>Диагноз   </a:t>
                      </a:r>
                      <a:r>
                        <a:rPr lang="ru-RU" sz="1100" b="1" i="1" u="none" strike="noStrike" dirty="0" err="1">
                          <a:solidFill>
                            <a:srgbClr val="000000"/>
                          </a:solidFill>
                          <a:latin typeface="Times New Roman" pitchFamily="18" charset="0"/>
                          <a:cs typeface="Times New Roman" pitchFamily="18" charset="0"/>
                        </a:rPr>
                        <a:t>бойынша</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Барлығы</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Ересектер</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Балалар</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Оныңішінде </a:t>
                      </a:r>
                      <a:r>
                        <a:rPr lang="ru-RU" sz="1100" b="1" i="1" u="none" strike="noStrike" dirty="0">
                          <a:solidFill>
                            <a:srgbClr val="000000"/>
                          </a:solidFill>
                          <a:latin typeface="Times New Roman" pitchFamily="18" charset="0"/>
                          <a:cs typeface="Times New Roman" pitchFamily="18" charset="0"/>
                        </a:rPr>
                        <a:t>1 </a:t>
                      </a:r>
                      <a:r>
                        <a:rPr lang="ru-RU" sz="1100" b="1" i="1" u="none" strike="noStrike" dirty="0" err="1">
                          <a:solidFill>
                            <a:srgbClr val="000000"/>
                          </a:solidFill>
                          <a:latin typeface="Times New Roman" pitchFamily="18" charset="0"/>
                          <a:cs typeface="Times New Roman" pitchFamily="18" charset="0"/>
                        </a:rPr>
                        <a:t>жасқадейін</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9745">
                <a:tc>
                  <a:txBody>
                    <a:bodyPr/>
                    <a:lstStyle/>
                    <a:p>
                      <a:pPr algn="l" fontAlgn="b"/>
                      <a:r>
                        <a:rPr lang="ru-RU" sz="1100" b="0" i="1" u="none" strike="noStrike" dirty="0">
                          <a:solidFill>
                            <a:srgbClr val="000000"/>
                          </a:solidFill>
                          <a:latin typeface="Times New Roman" pitchFamily="18" charset="0"/>
                          <a:cs typeface="Times New Roman" pitchFamily="18" charset="0"/>
                        </a:rPr>
                        <a:t> </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2020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2019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2020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dirty="0">
                          <a:solidFill>
                            <a:srgbClr val="000000"/>
                          </a:solidFill>
                          <a:latin typeface="Times New Roman" pitchFamily="18" charset="0"/>
                          <a:cs typeface="Times New Roman" pitchFamily="18" charset="0"/>
                        </a:rPr>
                        <a:t>1</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a:solidFill>
                            <a:srgbClr val="000000"/>
                          </a:solidFill>
                          <a:latin typeface="Times New Roman" pitchFamily="18" charset="0"/>
                          <a:cs typeface="Times New Roman" pitchFamily="18" charset="0"/>
                        </a:rPr>
                        <a:t>Менингококковая инфекция</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dirty="0">
                          <a:solidFill>
                            <a:srgbClr val="000000"/>
                          </a:solidFill>
                          <a:latin typeface="Times New Roman" pitchFamily="18" charset="0"/>
                          <a:cs typeface="Times New Roman" pitchFamily="18" charset="0"/>
                        </a:rPr>
                        <a:t>2</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Септицемия</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dirty="0">
                          <a:solidFill>
                            <a:srgbClr val="000000"/>
                          </a:solidFill>
                          <a:latin typeface="Times New Roman" pitchFamily="18" charset="0"/>
                          <a:cs typeface="Times New Roman" pitchFamily="18" charset="0"/>
                        </a:rPr>
                        <a:t>15</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23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16</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42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6</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7</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10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14</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9</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7</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6</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4</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dirty="0">
                          <a:solidFill>
                            <a:srgbClr val="000000"/>
                          </a:solidFill>
                          <a:latin typeface="Times New Roman" pitchFamily="18" charset="0"/>
                          <a:cs typeface="Times New Roman" pitchFamily="18" charset="0"/>
                        </a:rPr>
                        <a:t>3</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Вирусный энцефалит</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dirty="0">
                          <a:solidFill>
                            <a:srgbClr val="000000"/>
                          </a:solidFill>
                          <a:latin typeface="Times New Roman" pitchFamily="18" charset="0"/>
                          <a:cs typeface="Times New Roman" pitchFamily="18" charset="0"/>
                        </a:rPr>
                        <a:t>14</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15</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4</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16</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14</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6</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5</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a:solidFill>
                            <a:srgbClr val="000000"/>
                          </a:solidFill>
                          <a:latin typeface="Times New Roman" pitchFamily="18" charset="0"/>
                          <a:cs typeface="Times New Roman" pitchFamily="18" charset="0"/>
                        </a:rPr>
                        <a:t>4</a:t>
                      </a: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Острый вирусный гепатит В</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dirty="0">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kk-KZ" sz="1100" b="0" i="1" u="none" strike="noStrike" dirty="0" smtClean="0">
                          <a:solidFill>
                            <a:srgbClr val="000000"/>
                          </a:solidFill>
                          <a:latin typeface="Times New Roman" pitchFamily="18" charset="0"/>
                          <a:cs typeface="Times New Roman" pitchFamily="18" charset="0"/>
                        </a:rPr>
                        <a:t>5</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Хронический вирусный гепатит В</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kk-KZ" sz="1100" b="0" i="1" u="none" strike="noStrike" dirty="0" smtClean="0">
                          <a:solidFill>
                            <a:srgbClr val="000000"/>
                          </a:solidFill>
                          <a:latin typeface="Times New Roman" pitchFamily="18" charset="0"/>
                          <a:cs typeface="Times New Roman" pitchFamily="18" charset="0"/>
                        </a:rPr>
                        <a:t>6</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Хронический вирусный гепатит С</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 </a:t>
                      </a:r>
                      <a:r>
                        <a:rPr lang="ru-RU"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570986">
                <a:tc>
                  <a:txBody>
                    <a:bodyPr/>
                    <a:lstStyle/>
                    <a:p>
                      <a:pPr algn="r" fontAlgn="b"/>
                      <a:r>
                        <a:rPr lang="kk-KZ" sz="1100" b="0" i="1" u="none" strike="noStrike" dirty="0" smtClean="0">
                          <a:solidFill>
                            <a:srgbClr val="000000"/>
                          </a:solidFill>
                          <a:latin typeface="Times New Roman" pitchFamily="18" charset="0"/>
                          <a:cs typeface="Times New Roman" pitchFamily="18" charset="0"/>
                        </a:rPr>
                        <a:t>7</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Вирусный гепатит недеференцированный</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2</a:t>
                      </a:r>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smtClean="0">
                          <a:solidFill>
                            <a:srgbClr val="000000"/>
                          </a:solidFill>
                          <a:latin typeface="Times New Roman" pitchFamily="18" charset="0"/>
                          <a:cs typeface="Times New Roman" pitchFamily="18" charset="0"/>
                        </a:rPr>
                        <a:t>1</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smtClean="0">
                          <a:solidFill>
                            <a:srgbClr val="000000"/>
                          </a:solidFill>
                          <a:latin typeface="Times New Roman" pitchFamily="18" charset="0"/>
                          <a:cs typeface="Times New Roman" pitchFamily="18" charset="0"/>
                        </a:rPr>
                        <a:t>1</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smtClean="0">
                          <a:solidFill>
                            <a:srgbClr val="000000"/>
                          </a:solidFill>
                          <a:latin typeface="Times New Roman" pitchFamily="18" charset="0"/>
                          <a:cs typeface="Times New Roman" pitchFamily="18" charset="0"/>
                        </a:rPr>
                        <a:t>2</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570986">
                <a:tc>
                  <a:txBody>
                    <a:bodyPr/>
                    <a:lstStyle/>
                    <a:p>
                      <a:pPr algn="r" fontAlgn="b"/>
                      <a:r>
                        <a:rPr lang="kk-KZ" sz="1100" b="0" i="1" u="none" strike="noStrike" dirty="0" smtClean="0">
                          <a:solidFill>
                            <a:srgbClr val="000000"/>
                          </a:solidFill>
                          <a:latin typeface="Times New Roman" pitchFamily="18" charset="0"/>
                          <a:cs typeface="Times New Roman" pitchFamily="18" charset="0"/>
                        </a:rPr>
                        <a:t>8</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Цитомегаловирусная болезнь неуточненная</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3</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kk-KZ" sz="1100" b="0" i="1" u="none" strike="noStrike" dirty="0" smtClean="0">
                          <a:solidFill>
                            <a:srgbClr val="000000"/>
                          </a:solidFill>
                          <a:latin typeface="Times New Roman" pitchFamily="18" charset="0"/>
                          <a:cs typeface="Times New Roman" pitchFamily="18" charset="0"/>
                        </a:rPr>
                        <a:t>9</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err="1">
                          <a:solidFill>
                            <a:srgbClr val="000000"/>
                          </a:solidFill>
                          <a:latin typeface="Times New Roman" pitchFamily="18" charset="0"/>
                          <a:cs typeface="Times New Roman" pitchFamily="18" charset="0"/>
                        </a:rPr>
                        <a:t>Другиеформы</a:t>
                      </a:r>
                      <a:r>
                        <a:rPr lang="ru-RU" sz="1100" b="1" i="1" u="none" strike="noStrike" dirty="0">
                          <a:solidFill>
                            <a:srgbClr val="000000"/>
                          </a:solidFill>
                          <a:latin typeface="Times New Roman" pitchFamily="18" charset="0"/>
                          <a:cs typeface="Times New Roman" pitchFamily="18" charset="0"/>
                        </a:rPr>
                        <a:t> аневризмы</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kk-KZ" sz="1100" b="0" i="1" u="none" strike="noStrike" dirty="0" smtClean="0">
                          <a:solidFill>
                            <a:srgbClr val="000000"/>
                          </a:solidFill>
                          <a:latin typeface="Times New Roman" pitchFamily="18" charset="0"/>
                          <a:cs typeface="Times New Roman" pitchFamily="18" charset="0"/>
                        </a:rPr>
                        <a:t>10</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Рожа</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814885">
                <a:tc>
                  <a:txBody>
                    <a:bodyPr/>
                    <a:lstStyle/>
                    <a:p>
                      <a:pPr algn="r" fontAlgn="b"/>
                      <a:r>
                        <a:rPr lang="ru-RU" sz="1100" b="0" i="1" u="none" strike="noStrike" dirty="0" smtClean="0">
                          <a:solidFill>
                            <a:srgbClr val="000000"/>
                          </a:solidFill>
                          <a:latin typeface="Times New Roman" pitchFamily="18" charset="0"/>
                          <a:cs typeface="Times New Roman" pitchFamily="18" charset="0"/>
                        </a:rPr>
                        <a:t>11</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a:solidFill>
                            <a:srgbClr val="000000"/>
                          </a:solidFill>
                          <a:latin typeface="Times New Roman" pitchFamily="18" charset="0"/>
                          <a:cs typeface="Times New Roman" pitchFamily="18" charset="0"/>
                        </a:rPr>
                        <a:t>Болезнь, вызванная ВИЧ, с проявлениями </a:t>
                      </a:r>
                      <a:r>
                        <a:rPr lang="ru-RU" sz="1100" b="1" i="1" u="none" strike="noStrike" dirty="0" err="1">
                          <a:solidFill>
                            <a:srgbClr val="000000"/>
                          </a:solidFill>
                          <a:latin typeface="Times New Roman" pitchFamily="18" charset="0"/>
                          <a:cs typeface="Times New Roman" pitchFamily="18" charset="0"/>
                        </a:rPr>
                        <a:t>неуточненных</a:t>
                      </a:r>
                      <a:r>
                        <a:rPr lang="ru-RU" sz="1100" b="1" i="1" u="none" strike="noStrike" dirty="0">
                          <a:solidFill>
                            <a:srgbClr val="000000"/>
                          </a:solidFill>
                          <a:latin typeface="Times New Roman" pitchFamily="18" charset="0"/>
                          <a:cs typeface="Times New Roman" pitchFamily="18" charset="0"/>
                        </a:rPr>
                        <a:t> инфекционных и паразитарных болезней</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dirty="0" smtClean="0">
                          <a:solidFill>
                            <a:srgbClr val="000000"/>
                          </a:solidFill>
                          <a:latin typeface="Times New Roman" pitchFamily="18" charset="0"/>
                          <a:cs typeface="Times New Roman" pitchFamily="18" charset="0"/>
                        </a:rPr>
                        <a:t>12</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dirty="0">
                          <a:solidFill>
                            <a:srgbClr val="000000"/>
                          </a:solidFill>
                          <a:latin typeface="Times New Roman" pitchFamily="18" charset="0"/>
                          <a:cs typeface="Times New Roman" pitchFamily="18" charset="0"/>
                        </a:rPr>
                        <a:t>Гнойный менингит</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a:solidFill>
                            <a:srgbClr val="000000"/>
                          </a:solidFill>
                          <a:latin typeface="Times New Roman" pitchFamily="18" charset="0"/>
                          <a:cs typeface="Times New Roman" pitchFamily="18" charset="0"/>
                        </a:rPr>
                        <a:t>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1100" b="1" i="1" u="none" strike="noStrike" dirty="0" smtClean="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1100" b="1" i="1" u="none" strike="noStrike" dirty="0" smtClean="0">
                          <a:solidFill>
                            <a:srgbClr val="000000"/>
                          </a:solidFill>
                          <a:latin typeface="Times New Roman" pitchFamily="18" charset="0"/>
                          <a:cs typeface="Times New Roman" pitchFamily="18" charset="0"/>
                        </a:rPr>
                        <a:t>1</a:t>
                      </a:r>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89745">
                <a:tc>
                  <a:txBody>
                    <a:bodyPr/>
                    <a:lstStyle/>
                    <a:p>
                      <a:pPr algn="r" fontAlgn="b"/>
                      <a:r>
                        <a:rPr lang="ru-RU" sz="1100" b="0" i="1" u="none" strike="noStrike" dirty="0" smtClean="0">
                          <a:solidFill>
                            <a:srgbClr val="000000"/>
                          </a:solidFill>
                          <a:latin typeface="Times New Roman" pitchFamily="18" charset="0"/>
                          <a:cs typeface="Times New Roman" pitchFamily="18" charset="0"/>
                        </a:rPr>
                        <a:t>13</a:t>
                      </a:r>
                      <a:endParaRPr lang="ru-RU" sz="1100" b="0" i="1" u="none" strike="noStrike" dirty="0">
                        <a:solidFill>
                          <a:srgbClr val="000000"/>
                        </a:solidFill>
                        <a:latin typeface="Times New Roman" pitchFamily="18" charset="0"/>
                        <a:cs typeface="Times New Roman" pitchFamily="18" charset="0"/>
                      </a:endParaRPr>
                    </a:p>
                  </a:txBody>
                  <a:tcPr marL="5069" marR="5069" marT="50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a:solidFill>
                            <a:srgbClr val="000000"/>
                          </a:solidFill>
                          <a:latin typeface="Times New Roman" pitchFamily="18" charset="0"/>
                          <a:cs typeface="Times New Roman" pitchFamily="18" charset="0"/>
                        </a:rPr>
                        <a:t>Внутримозговое кровоизлияние</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1" u="none" strike="noStrike" dirty="0">
                          <a:solidFill>
                            <a:srgbClr val="000000"/>
                          </a:solidFill>
                          <a:latin typeface="Times New Roman" pitchFamily="18" charset="0"/>
                          <a:cs typeface="Times New Roman" pitchFamily="18" charset="0"/>
                        </a:rPr>
                        <a:t>0</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069" marR="5069" marT="50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857892"/>
            <a:ext cx="8382000" cy="738664"/>
          </a:xfrm>
          <a:prstGeom prst="rect">
            <a:avLst/>
          </a:prstGeom>
        </p:spPr>
        <p:txBody>
          <a:bodyPr wrap="square">
            <a:spAutoFit/>
          </a:bodyPr>
          <a:lstStyle/>
          <a:p>
            <a:r>
              <a:rPr lang="kk-KZ" sz="1300" dirty="0">
                <a:latin typeface="Times New Roman" pitchFamily="18" charset="0"/>
                <a:ea typeface="Calibri" pitchFamily="34" charset="0"/>
                <a:cs typeface="Times New Roman" pitchFamily="18" charset="0"/>
              </a:rPr>
              <a:t> </a:t>
            </a:r>
            <a:r>
              <a:rPr lang="kk-KZ" sz="1300" dirty="0" smtClean="0">
                <a:latin typeface="Times New Roman" pitchFamily="18" charset="0"/>
                <a:ea typeface="Calibri" pitchFamily="34" charset="0"/>
                <a:cs typeface="Times New Roman" pitchFamily="18" charset="0"/>
              </a:rPr>
              <a:t>   </a:t>
            </a:r>
            <a:r>
              <a:rPr lang="kk-KZ" sz="1400" b="1" i="1" dirty="0" smtClean="0">
                <a:latin typeface="Times New Roman" pitchFamily="18" charset="0"/>
                <a:ea typeface="Calibri" pitchFamily="34" charset="0"/>
                <a:cs typeface="Times New Roman" pitchFamily="18" charset="0"/>
              </a:rPr>
              <a:t>Шымкент </a:t>
            </a:r>
            <a:r>
              <a:rPr lang="kk-KZ" sz="1400" b="1" i="1" dirty="0">
                <a:latin typeface="Times New Roman" pitchFamily="18" charset="0"/>
                <a:ea typeface="Calibri" pitchFamily="34" charset="0"/>
                <a:cs typeface="Times New Roman" pitchFamily="18" charset="0"/>
              </a:rPr>
              <a:t>қалалық жұқпалы аурулар ауруханасына 2022 жылдың 12 айында- 20143 науқас өткен, оның ішінде- 20010 науқас жазылып шығып -133 науқас қайтыс болған. Қайтыс болған – 93 науқастың мәйіті ашылды.</a:t>
            </a:r>
            <a:endParaRPr lang="en-US" sz="1400" b="1" dirty="0"/>
          </a:p>
        </p:txBody>
      </p:sp>
      <p:graphicFrame>
        <p:nvGraphicFramePr>
          <p:cNvPr id="4" name="Таблица 3"/>
          <p:cNvGraphicFramePr>
            <a:graphicFrameLocks noGrp="1"/>
          </p:cNvGraphicFramePr>
          <p:nvPr/>
        </p:nvGraphicFramePr>
        <p:xfrm>
          <a:off x="214282" y="714356"/>
          <a:ext cx="8786876" cy="4972124"/>
        </p:xfrm>
        <a:graphic>
          <a:graphicData uri="http://schemas.openxmlformats.org/drawingml/2006/table">
            <a:tbl>
              <a:tblPr/>
              <a:tblGrid>
                <a:gridCol w="214314"/>
                <a:gridCol w="2187722"/>
                <a:gridCol w="319242"/>
                <a:gridCol w="319242"/>
                <a:gridCol w="319242"/>
                <a:gridCol w="319242"/>
                <a:gridCol w="319242"/>
                <a:gridCol w="319242"/>
                <a:gridCol w="319242"/>
                <a:gridCol w="319242"/>
                <a:gridCol w="319242"/>
                <a:gridCol w="319242"/>
                <a:gridCol w="319242"/>
                <a:gridCol w="319242"/>
                <a:gridCol w="319242"/>
                <a:gridCol w="319242"/>
                <a:gridCol w="319242"/>
                <a:gridCol w="319242"/>
                <a:gridCol w="319242"/>
                <a:gridCol w="319242"/>
                <a:gridCol w="319242"/>
                <a:gridCol w="319242"/>
              </a:tblGrid>
              <a:tr h="488678">
                <a:tc>
                  <a:txBody>
                    <a:bodyPr/>
                    <a:lstStyle/>
                    <a:p>
                      <a:pPr algn="l" fontAlgn="b"/>
                      <a:r>
                        <a:rPr lang="ru-RU" sz="1100" b="0" i="0"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t"/>
                      <a:r>
                        <a:rPr lang="ru-RU" sz="1100" b="1" i="1" u="none" strike="noStrike" dirty="0">
                          <a:solidFill>
                            <a:srgbClr val="000000"/>
                          </a:solidFill>
                          <a:latin typeface="Times New Roman" pitchFamily="18" charset="0"/>
                          <a:cs typeface="Times New Roman" pitchFamily="18" charset="0"/>
                        </a:rPr>
                        <a:t>Диагноз   </a:t>
                      </a:r>
                      <a:r>
                        <a:rPr lang="ru-RU" sz="1100" b="1" i="1" u="none" strike="noStrike" dirty="0" err="1">
                          <a:solidFill>
                            <a:srgbClr val="000000"/>
                          </a:solidFill>
                          <a:latin typeface="Times New Roman" pitchFamily="18" charset="0"/>
                          <a:cs typeface="Times New Roman" pitchFamily="18" charset="0"/>
                        </a:rPr>
                        <a:t>бойынша</a:t>
                      </a:r>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Барлығы</a:t>
                      </a:r>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Ересектер</a:t>
                      </a:r>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Балалар</a:t>
                      </a:r>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rtl="0" fontAlgn="t"/>
                      <a:r>
                        <a:rPr lang="ru-RU" sz="1100" b="1" i="1" u="none" strike="noStrike" dirty="0" err="1">
                          <a:solidFill>
                            <a:srgbClr val="000000"/>
                          </a:solidFill>
                          <a:latin typeface="Times New Roman" pitchFamily="18" charset="0"/>
                          <a:cs typeface="Times New Roman" pitchFamily="18" charset="0"/>
                        </a:rPr>
                        <a:t>Оныңішінде </a:t>
                      </a:r>
                      <a:r>
                        <a:rPr lang="ru-RU" sz="1100" b="1" i="1" u="none" strike="noStrike" dirty="0">
                          <a:solidFill>
                            <a:srgbClr val="000000"/>
                          </a:solidFill>
                          <a:latin typeface="Times New Roman" pitchFamily="18" charset="0"/>
                          <a:cs typeface="Times New Roman" pitchFamily="18" charset="0"/>
                        </a:rPr>
                        <a:t>1 </a:t>
                      </a:r>
                      <a:r>
                        <a:rPr lang="ru-RU" sz="1100" b="1" i="1" u="none" strike="noStrike" dirty="0" err="1">
                          <a:solidFill>
                            <a:srgbClr val="000000"/>
                          </a:solidFill>
                          <a:latin typeface="Times New Roman" pitchFamily="18" charset="0"/>
                          <a:cs typeface="Times New Roman" pitchFamily="18" charset="0"/>
                        </a:rPr>
                        <a:t>жасқадейін</a:t>
                      </a:r>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8184">
                <a:tc>
                  <a:txBody>
                    <a:bodyPr/>
                    <a:lstStyle/>
                    <a:p>
                      <a:pPr algn="l" fontAlgn="b"/>
                      <a:r>
                        <a:rPr lang="ru-RU" sz="1100" b="0" i="0"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2019</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2020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2018</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2020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2018</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dirty="0">
                          <a:solidFill>
                            <a:srgbClr val="000000"/>
                          </a:solidFill>
                          <a:latin typeface="Times New Roman" pitchFamily="18" charset="0"/>
                          <a:cs typeface="Times New Roman" pitchFamily="18" charset="0"/>
                        </a:rPr>
                        <a:t>2019</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t"/>
                      <a:r>
                        <a:rPr lang="ru-RU" sz="1100" b="1" i="1" u="none" strike="noStrike">
                          <a:solidFill>
                            <a:srgbClr val="000000"/>
                          </a:solidFill>
                          <a:latin typeface="Times New Roman" pitchFamily="18" charset="0"/>
                          <a:cs typeface="Times New Roman" pitchFamily="18" charset="0"/>
                        </a:rPr>
                        <a:t>2022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14</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a:solidFill>
                            <a:srgbClr val="000000"/>
                          </a:solidFill>
                          <a:latin typeface="Times New Roman" pitchFamily="18" charset="0"/>
                          <a:cs typeface="Times New Roman" pitchFamily="18" charset="0"/>
                        </a:rPr>
                        <a:t>ОНМК</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15</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a:solidFill>
                            <a:srgbClr val="000000"/>
                          </a:solidFill>
                          <a:latin typeface="Times New Roman" pitchFamily="18" charset="0"/>
                          <a:cs typeface="Times New Roman" pitchFamily="18" charset="0"/>
                        </a:rPr>
                        <a:t>Цирроз печени</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488678">
                <a:tc>
                  <a:txBody>
                    <a:bodyPr/>
                    <a:lstStyle/>
                    <a:p>
                      <a:pPr algn="r" fontAlgn="b"/>
                      <a:r>
                        <a:rPr lang="ru-RU" sz="1100" b="0" i="1" u="none" strike="noStrike" dirty="0" smtClean="0">
                          <a:solidFill>
                            <a:srgbClr val="000000"/>
                          </a:solidFill>
                          <a:latin typeface="Times New Roman" pitchFamily="18" charset="0"/>
                          <a:cs typeface="Times New Roman" pitchFamily="18" charset="0"/>
                        </a:rPr>
                        <a:t>16</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a:solidFill>
                            <a:srgbClr val="000000"/>
                          </a:solidFill>
                          <a:latin typeface="Times New Roman" pitchFamily="18" charset="0"/>
                          <a:cs typeface="Times New Roman" pitchFamily="18" charset="0"/>
                        </a:rPr>
                        <a:t>Коронавирусная инфекция CОVID-19 (Вирус идентифицирован)</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73</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295</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50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73</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295</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50</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488678">
                <a:tc>
                  <a:txBody>
                    <a:bodyPr/>
                    <a:lstStyle/>
                    <a:p>
                      <a:pPr algn="r" fontAlgn="b"/>
                      <a:r>
                        <a:rPr lang="ru-RU" sz="1100" b="0" i="1" u="none" strike="noStrike" dirty="0" smtClean="0">
                          <a:solidFill>
                            <a:srgbClr val="000000"/>
                          </a:solidFill>
                          <a:latin typeface="Times New Roman" pitchFamily="18" charset="0"/>
                          <a:cs typeface="Times New Roman" pitchFamily="18" charset="0"/>
                        </a:rPr>
                        <a:t>17</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a:solidFill>
                            <a:srgbClr val="000000"/>
                          </a:solidFill>
                          <a:latin typeface="Times New Roman" pitchFamily="18" charset="0"/>
                          <a:cs typeface="Times New Roman" pitchFamily="18" charset="0"/>
                        </a:rPr>
                        <a:t>Коронавирусная инфекция CОVID-19 (Вирус не идентифицирован)</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39</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40</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16</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39</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40</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16</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kk-KZ" sz="1100" b="0" i="1" u="none" strike="noStrike" dirty="0" smtClean="0">
                          <a:solidFill>
                            <a:srgbClr val="000000"/>
                          </a:solidFill>
                          <a:latin typeface="Times New Roman" pitchFamily="18" charset="0"/>
                          <a:cs typeface="Times New Roman" pitchFamily="18" charset="0"/>
                        </a:rPr>
                        <a:t>18</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latin typeface="Times New Roman" pitchFamily="18" charset="0"/>
                          <a:cs typeface="Times New Roman" pitchFamily="18" charset="0"/>
                        </a:rPr>
                        <a:t>C</a:t>
                      </a:r>
                      <a:r>
                        <a:rPr lang="ru-RU" sz="1100" b="1" i="1" u="none" strike="noStrike">
                          <a:solidFill>
                            <a:srgbClr val="000000"/>
                          </a:solidFill>
                          <a:latin typeface="Times New Roman" pitchFamily="18" charset="0"/>
                          <a:cs typeface="Times New Roman" pitchFamily="18" charset="0"/>
                        </a:rPr>
                        <a:t>ердечная недостаточность</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2</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kk-KZ" sz="1100" b="0" i="1" u="none" strike="noStrike" dirty="0" smtClean="0">
                          <a:solidFill>
                            <a:srgbClr val="000000"/>
                          </a:solidFill>
                          <a:latin typeface="Times New Roman" pitchFamily="18" charset="0"/>
                          <a:cs typeface="Times New Roman" pitchFamily="18" charset="0"/>
                        </a:rPr>
                        <a:t>19</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a:solidFill>
                            <a:srgbClr val="000000"/>
                          </a:solidFill>
                          <a:latin typeface="Times New Roman" pitchFamily="18" charset="0"/>
                          <a:cs typeface="Times New Roman" pitchFamily="18" charset="0"/>
                        </a:rPr>
                        <a:t>Легочная эмболия</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2</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kk-KZ" sz="1100" b="0" i="1" u="none" strike="noStrike" dirty="0" smtClean="0">
                          <a:solidFill>
                            <a:srgbClr val="000000"/>
                          </a:solidFill>
                          <a:latin typeface="Times New Roman" pitchFamily="18" charset="0"/>
                          <a:cs typeface="Times New Roman" pitchFamily="18" charset="0"/>
                        </a:rPr>
                        <a:t>20</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a:solidFill>
                            <a:srgbClr val="000000"/>
                          </a:solidFill>
                          <a:latin typeface="Times New Roman" pitchFamily="18" charset="0"/>
                          <a:cs typeface="Times New Roman" pitchFamily="18" charset="0"/>
                        </a:rPr>
                        <a:t>Инфаркт мозга</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2</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21</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a:solidFill>
                            <a:srgbClr val="000000"/>
                          </a:solidFill>
                          <a:latin typeface="Times New Roman" pitchFamily="18" charset="0"/>
                          <a:cs typeface="Times New Roman" pitchFamily="18" charset="0"/>
                        </a:rPr>
                        <a:t>Корь</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22</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kk-KZ" sz="1100" b="1" i="1" u="none" strike="noStrike">
                          <a:solidFill>
                            <a:srgbClr val="000000"/>
                          </a:solidFill>
                          <a:latin typeface="Times New Roman" pitchFamily="18" charset="0"/>
                          <a:cs typeface="Times New Roman" pitchFamily="18" charset="0"/>
                        </a:rPr>
                        <a:t>Хронический лейкоз</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2</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2</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23</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a:solidFill>
                            <a:srgbClr val="000000"/>
                          </a:solidFill>
                          <a:latin typeface="Times New Roman" pitchFamily="18" charset="0"/>
                          <a:cs typeface="Times New Roman" pitchFamily="18" charset="0"/>
                        </a:rPr>
                        <a:t>Детский церебральный паралич</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24</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a:solidFill>
                            <a:srgbClr val="000000"/>
                          </a:solidFill>
                          <a:latin typeface="Times New Roman" pitchFamily="18" charset="0"/>
                          <a:cs typeface="Times New Roman" pitchFamily="18" charset="0"/>
                        </a:rPr>
                        <a:t>ККГЛ</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3</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3</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25</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ru-RU" sz="1100" b="1" i="1" u="none" strike="noStrike">
                          <a:solidFill>
                            <a:srgbClr val="000000"/>
                          </a:solidFill>
                          <a:latin typeface="Times New Roman" pitchFamily="18" charset="0"/>
                          <a:cs typeface="Times New Roman" pitchFamily="18" charset="0"/>
                        </a:rPr>
                        <a:t>Острый лимф. лейкоз</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48184">
                <a:tc>
                  <a:txBody>
                    <a:bodyPr/>
                    <a:lstStyle/>
                    <a:p>
                      <a:pPr algn="r" fontAlgn="b"/>
                      <a:r>
                        <a:rPr lang="ru-RU" sz="1100" b="0" i="1" u="none" strike="noStrike" dirty="0" smtClean="0">
                          <a:solidFill>
                            <a:srgbClr val="000000"/>
                          </a:solidFill>
                          <a:latin typeface="Times New Roman" pitchFamily="18" charset="0"/>
                          <a:cs typeface="Times New Roman" pitchFamily="18" charset="0"/>
                        </a:rPr>
                        <a:t>26</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ru-RU" sz="1100" b="1" i="1" u="none" strike="noStrike">
                          <a:solidFill>
                            <a:srgbClr val="000000"/>
                          </a:solidFill>
                          <a:latin typeface="Times New Roman" pitchFamily="18" charset="0"/>
                          <a:cs typeface="Times New Roman" pitchFamily="18" charset="0"/>
                        </a:rPr>
                        <a:t>Др.уточ. Врож. аномалии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488678">
                <a:tc>
                  <a:txBody>
                    <a:bodyPr/>
                    <a:lstStyle/>
                    <a:p>
                      <a:pPr algn="r" fontAlgn="b"/>
                      <a:r>
                        <a:rPr lang="kk-KZ" sz="1100" b="0" i="1" u="none" strike="noStrike" dirty="0" smtClean="0">
                          <a:solidFill>
                            <a:srgbClr val="000000"/>
                          </a:solidFill>
                          <a:latin typeface="Times New Roman" pitchFamily="18" charset="0"/>
                          <a:cs typeface="Times New Roman" pitchFamily="18" charset="0"/>
                        </a:rPr>
                        <a:t>27</a:t>
                      </a:r>
                      <a:endParaRPr lang="ru-RU" sz="1100" b="0"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1" u="none" strike="noStrike" dirty="0">
                          <a:solidFill>
                            <a:srgbClr val="000000"/>
                          </a:solidFill>
                          <a:latin typeface="Times New Roman" pitchFamily="18" charset="0"/>
                          <a:cs typeface="Times New Roman" pitchFamily="18" charset="0"/>
                        </a:rPr>
                        <a:t>Бактериальный менингоэнцефалит</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endParaRPr lang="ru-RU" sz="1100" b="1" i="1" u="none" strike="noStrike" dirty="0">
                        <a:solidFill>
                          <a:srgbClr val="000000"/>
                        </a:solidFill>
                        <a:latin typeface="Times New Roman" pitchFamily="18" charset="0"/>
                        <a:cs typeface="Times New Roman" pitchFamily="18" charset="0"/>
                      </a:endParaRP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dirty="0">
                          <a:solidFill>
                            <a:srgbClr val="000000"/>
                          </a:solidFill>
                          <a:latin typeface="Times New Roman" pitchFamily="18" charset="0"/>
                          <a:cs typeface="Times New Roman" pitchFamily="18" charset="0"/>
                        </a:rPr>
                        <a:t>1</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CCFF"/>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kk-KZ" sz="1100" b="1" i="1" u="none" strike="noStrike" dirty="0" smtClean="0">
                          <a:solidFill>
                            <a:srgbClr val="000000"/>
                          </a:solidFill>
                          <a:latin typeface="Times New Roman" pitchFamily="18" charset="0"/>
                          <a:cs typeface="Times New Roman" pitchFamily="18" charset="0"/>
                        </a:rPr>
                        <a:t>1</a:t>
                      </a:r>
                      <a:endParaRPr lang="ru-RU" sz="1100" b="1" i="1" u="none" strike="noStrike" dirty="0">
                        <a:solidFill>
                          <a:srgbClr val="000000"/>
                        </a:solidFill>
                        <a:latin typeface="Times New Roman" pitchFamily="18" charset="0"/>
                        <a:cs typeface="Times New Roman" pitchFamily="18" charset="0"/>
                      </a:endParaRP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1</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ru-RU" sz="1100" b="1" i="1" u="none" strike="noStrike">
                          <a:solidFill>
                            <a:srgbClr val="000000"/>
                          </a:solidFill>
                          <a:latin typeface="Times New Roman" pitchFamily="18" charset="0"/>
                          <a:cs typeface="Times New Roman" pitchFamily="18" charset="0"/>
                        </a:rPr>
                        <a:t> </a:t>
                      </a:r>
                    </a:p>
                  </a:txBody>
                  <a:tcPr marL="5360" marR="5360" marT="53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1100" b="1" i="1" u="none" strike="noStrike">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ru-RU" sz="1100" b="1" i="1" u="none" strike="noStrike" dirty="0">
                          <a:solidFill>
                            <a:srgbClr val="000000"/>
                          </a:solidFill>
                          <a:latin typeface="Times New Roman" pitchFamily="18" charset="0"/>
                          <a:cs typeface="Times New Roman" pitchFamily="18" charset="0"/>
                        </a:rPr>
                        <a:t> </a:t>
                      </a:r>
                    </a:p>
                  </a:txBody>
                  <a:tcPr marL="5360" marR="5360" marT="53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42844" y="1000108"/>
          <a:ext cx="8858312" cy="5012398"/>
        </p:xfrm>
        <a:graphic>
          <a:graphicData uri="http://schemas.openxmlformats.org/drawingml/2006/table">
            <a:tbl>
              <a:tblPr/>
              <a:tblGrid>
                <a:gridCol w="4714908"/>
                <a:gridCol w="1785950"/>
                <a:gridCol w="2357454"/>
              </a:tblGrid>
              <a:tr h="240167">
                <a:tc>
                  <a:txBody>
                    <a:bodyPr/>
                    <a:lstStyle/>
                    <a:p>
                      <a:pPr algn="ctr" fontAlgn="t"/>
                      <a:r>
                        <a:rPr lang="ru-RU" sz="1200" b="1" i="0" u="none" strike="noStrike" dirty="0">
                          <a:solidFill>
                            <a:srgbClr val="000000"/>
                          </a:solidFill>
                          <a:latin typeface="Times New Roman"/>
                        </a:rPr>
                        <a:t>КВИ-1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1" i="0" u="none" strike="noStrike" dirty="0" smtClean="0">
                          <a:solidFill>
                            <a:srgbClr val="000000"/>
                          </a:solidFill>
                          <a:latin typeface="Times New Roman"/>
                        </a:rPr>
                        <a:t>Халық саны </a:t>
                      </a:r>
                      <a:endParaRPr lang="ru-RU" sz="1200" b="1"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a:rPr>
                        <a:t>Саны </a:t>
                      </a:r>
                      <a:endParaRPr lang="ru-RU" sz="1200" b="1"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899">
                <a:tc>
                  <a:txBody>
                    <a:bodyPr/>
                    <a:lstStyle/>
                    <a:p>
                      <a:pPr algn="l" fontAlgn="t"/>
                      <a:r>
                        <a:rPr lang="ru-RU" sz="1200" b="0" i="0" u="none" strike="noStrike">
                          <a:solidFill>
                            <a:srgbClr val="000000"/>
                          </a:solidFill>
                          <a:latin typeface="Times New Roman"/>
                        </a:rPr>
                        <a:t>ГКП на ПХВ "Городская поликлиника №1"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44130</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7</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494">
                <a:tc>
                  <a:txBody>
                    <a:bodyPr/>
                    <a:lstStyle/>
                    <a:p>
                      <a:pPr algn="l" fontAlgn="t"/>
                      <a:r>
                        <a:rPr lang="ru-RU" sz="1200" b="0" i="0" u="none" strike="noStrike">
                          <a:solidFill>
                            <a:srgbClr val="000000"/>
                          </a:solidFill>
                          <a:latin typeface="Times New Roman"/>
                        </a:rPr>
                        <a:t>ГКП на ПХВ "Городская поликлиника №2"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58036</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3</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№3"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51527</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№4"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37196</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2</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ГКП на ПХВ "Городская поликлиника №5"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58054</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2</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№6"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61961</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3</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№7"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54326</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№11"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29475</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ГКП на ПХВ "Городская поликлиника №12"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62592</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4</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en-US" sz="1200" b="0" i="0" u="none" strike="noStrike" dirty="0">
                          <a:solidFill>
                            <a:srgbClr val="000000"/>
                          </a:solidFill>
                          <a:latin typeface="Times New Roman"/>
                        </a:rPr>
                        <a:t>ALYA MED"</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12670</a:t>
                      </a:r>
                      <a:endParaRPr lang="en-US"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ТОО "Поликлиника "Дау-Мед"</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26230</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ru-RU" sz="1200" b="0" i="0" u="none" strike="noStrike" dirty="0" err="1">
                          <a:solidFill>
                            <a:srgbClr val="000000"/>
                          </a:solidFill>
                          <a:latin typeface="Times New Roman"/>
                        </a:rPr>
                        <a:t>Медикер</a:t>
                      </a:r>
                      <a:r>
                        <a:rPr lang="ru-RU" sz="1200" b="0" i="0" u="none" strike="noStrike" dirty="0">
                          <a:solidFill>
                            <a:srgbClr val="000000"/>
                          </a:solidFill>
                          <a:latin typeface="Times New Roman"/>
                        </a:rPr>
                        <a:t> ЮК"</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37264</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3</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en-US" sz="1200" b="0" i="0" u="none" strike="noStrike" dirty="0" err="1">
                          <a:solidFill>
                            <a:srgbClr val="000000"/>
                          </a:solidFill>
                          <a:latin typeface="Times New Roman"/>
                        </a:rPr>
                        <a:t>Sunkar</a:t>
                      </a:r>
                      <a:r>
                        <a:rPr lang="en-US" sz="1200" b="0" i="0" u="none" strike="noStrike" dirty="0">
                          <a:solidFill>
                            <a:srgbClr val="000000"/>
                          </a:solidFill>
                          <a:latin typeface="Times New Roman"/>
                        </a:rPr>
                        <a:t> Premium"</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13099</a:t>
                      </a:r>
                      <a:endParaRPr lang="en-US"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2</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a:solidFill>
                            <a:srgbClr val="000000"/>
                          </a:solidFill>
                          <a:latin typeface="Times New Roman"/>
                        </a:rPr>
                        <a:t>ТОО "</a:t>
                      </a:r>
                      <a:r>
                        <a:rPr lang="en-US" sz="1200" b="0" i="0" u="none" strike="noStrike">
                          <a:solidFill>
                            <a:srgbClr val="000000"/>
                          </a:solidFill>
                          <a:latin typeface="Times New Roman"/>
                        </a:rPr>
                        <a:t>Otau Med"</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47802</a:t>
                      </a:r>
                      <a:endParaRPr lang="en-US"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ГКП на ПХВ "Городская больница №2" УЗ г.Шымкент</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34578</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Товарищество с ограниченной ответственностью "QAMQOR GP"</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53262</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"Медицинский центр </a:t>
                      </a:r>
                      <a:r>
                        <a:rPr lang="ru-RU" sz="1200" b="0" i="0" u="none" strike="noStrike" dirty="0" err="1">
                          <a:solidFill>
                            <a:srgbClr val="000000"/>
                          </a:solidFill>
                          <a:latin typeface="Times New Roman"/>
                        </a:rPr>
                        <a:t>Ай-Нұры</a:t>
                      </a:r>
                      <a:r>
                        <a:rPr lang="ru-RU" sz="1200" b="0" i="0" u="none" strike="noStrike" dirty="0">
                          <a:solidFill>
                            <a:srgbClr val="000000"/>
                          </a:solidFill>
                          <a:latin typeface="Times New Roman"/>
                        </a:rPr>
                        <a:t>"</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27531</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2</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"№14 </a:t>
                      </a:r>
                      <a:r>
                        <a:rPr lang="ru-RU" sz="1200" b="0" i="0" u="none" strike="noStrike" dirty="0" err="1">
                          <a:solidFill>
                            <a:srgbClr val="000000"/>
                          </a:solidFill>
                          <a:latin typeface="Times New Roman"/>
                        </a:rPr>
                        <a:t>Емдеу</a:t>
                      </a:r>
                      <a:r>
                        <a:rPr lang="ru-RU" sz="1200" b="0" i="0" u="none" strike="noStrike" dirty="0">
                          <a:solidFill>
                            <a:srgbClr val="000000"/>
                          </a:solidFill>
                          <a:latin typeface="Times New Roman"/>
                        </a:rPr>
                        <a:t> </a:t>
                      </a:r>
                      <a:r>
                        <a:rPr lang="ru-RU" sz="1200" b="0" i="0" u="none" strike="noStrike" dirty="0" err="1">
                          <a:solidFill>
                            <a:srgbClr val="000000"/>
                          </a:solidFill>
                          <a:latin typeface="Times New Roman"/>
                        </a:rPr>
                        <a:t>орталығы</a:t>
                      </a:r>
                      <a:r>
                        <a:rPr lang="ru-RU" sz="1200" b="0" i="0" u="none" strike="noStrike" dirty="0">
                          <a:solidFill>
                            <a:srgbClr val="000000"/>
                          </a:solidFill>
                          <a:latin typeface="Times New Roman"/>
                        </a:rPr>
                        <a:t>"</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37787</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ru-RU" sz="1200" b="0" i="0" u="none" strike="noStrike" dirty="0" err="1">
                          <a:solidFill>
                            <a:srgbClr val="000000"/>
                          </a:solidFill>
                          <a:latin typeface="Times New Roman"/>
                        </a:rPr>
                        <a:t>Шымфарм</a:t>
                      </a:r>
                      <a:r>
                        <a:rPr lang="ru-RU" sz="1200" b="0" i="0" u="none" strike="noStrike" dirty="0">
                          <a:solidFill>
                            <a:srgbClr val="000000"/>
                          </a:solidFill>
                          <a:latin typeface="Times New Roman"/>
                        </a:rPr>
                        <a:t>"</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18296</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en-US" sz="1200" b="0" i="0" u="none" strike="noStrike" dirty="0">
                          <a:solidFill>
                            <a:srgbClr val="000000"/>
                          </a:solidFill>
                          <a:latin typeface="Times New Roman"/>
                        </a:rPr>
                        <a:t>MEDICAL CENTER SHUBARSU (</a:t>
                      </a:r>
                      <a:r>
                        <a:rPr lang="ru-RU" sz="1200" b="0" i="0" u="none" strike="noStrike" dirty="0">
                          <a:solidFill>
                            <a:srgbClr val="000000"/>
                          </a:solidFill>
                          <a:latin typeface="Times New Roman"/>
                        </a:rPr>
                        <a:t>МЕДИКАЛ ЦЕНТР ШУБАРСУ)"</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22020</a:t>
                      </a:r>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ГКП на ПХВ "Областная клиническая больница" УОЗ ТО</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ГКП на ПХВ "</a:t>
                      </a:r>
                      <a:r>
                        <a:rPr lang="ru-RU" sz="1200" b="0" i="0" u="none" strike="noStrike" dirty="0" err="1">
                          <a:solidFill>
                            <a:srgbClr val="000000"/>
                          </a:solidFill>
                          <a:latin typeface="Times New Roman"/>
                        </a:rPr>
                        <a:t>Сайрамская</a:t>
                      </a:r>
                      <a:r>
                        <a:rPr lang="ru-RU" sz="1200" b="0" i="0" u="none" strike="noStrike" dirty="0">
                          <a:solidFill>
                            <a:srgbClr val="000000"/>
                          </a:solidFill>
                          <a:latin typeface="Times New Roman"/>
                        </a:rPr>
                        <a:t> центральная районная больница" УОЗ ТО</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2</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ТОО "</a:t>
                      </a:r>
                      <a:r>
                        <a:rPr lang="en-US" sz="1200" b="0" i="0" u="none" strike="noStrike" dirty="0">
                          <a:solidFill>
                            <a:srgbClr val="000000"/>
                          </a:solidFill>
                          <a:latin typeface="Times New Roman"/>
                        </a:rPr>
                        <a:t>ASEM MEDICAL"</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a:rPr>
                        <a:t>12231</a:t>
                      </a:r>
                      <a:endParaRPr lang="en-US"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56">
                <a:tc>
                  <a:txBody>
                    <a:bodyPr/>
                    <a:lstStyle/>
                    <a:p>
                      <a:pPr algn="l" fontAlgn="t"/>
                      <a:r>
                        <a:rPr lang="ru-RU" sz="1200" b="0" i="0" u="none" strike="noStrike" dirty="0">
                          <a:solidFill>
                            <a:srgbClr val="000000"/>
                          </a:solidFill>
                          <a:latin typeface="Times New Roman"/>
                        </a:rPr>
                        <a:t>ГКП на ПХВ "</a:t>
                      </a:r>
                      <a:r>
                        <a:rPr lang="ru-RU" sz="1200" b="0" i="0" u="none" strike="noStrike" dirty="0" err="1">
                          <a:solidFill>
                            <a:srgbClr val="000000"/>
                          </a:solidFill>
                          <a:latin typeface="Times New Roman"/>
                        </a:rPr>
                        <a:t>Ленгерская</a:t>
                      </a:r>
                      <a:r>
                        <a:rPr lang="ru-RU" sz="1200" b="0" i="0" u="none" strike="noStrike" dirty="0">
                          <a:solidFill>
                            <a:srgbClr val="000000"/>
                          </a:solidFill>
                          <a:latin typeface="Times New Roman"/>
                        </a:rPr>
                        <a:t> городская поликлиника" УОЗ ТО</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200" b="0" i="0" u="none" strike="noStrike" dirty="0">
                        <a:solidFill>
                          <a:srgbClr val="000000"/>
                        </a:solidFill>
                        <a:latin typeface="Times New Roman"/>
                      </a:endParaRP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solidFill>
                            <a:srgbClr val="000000"/>
                          </a:solidFill>
                          <a:latin typeface="Times New Roman"/>
                        </a:rPr>
                        <a:t>1</a:t>
                      </a:r>
                    </a:p>
                  </a:txBody>
                  <a:tcPr marL="4709" marR="4709" marT="4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219200" y="1"/>
            <a:ext cx="6934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2022</a:t>
            </a:r>
            <a:r>
              <a:rPr kumimoji="0" lang="ru-RU" sz="2000" b="1" i="1"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1" u="sng"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жылғы қайтыс болғандардың </a:t>
            </a:r>
            <a:r>
              <a:rPr lang="ru-RU" sz="2000" b="1" i="1" u="sng" dirty="0" err="1" smtClean="0">
                <a:latin typeface="Times New Roman" pitchFamily="18" charset="0"/>
                <a:ea typeface="Calibri" pitchFamily="34" charset="0"/>
                <a:cs typeface="Times New Roman" pitchFamily="18" charset="0"/>
              </a:rPr>
              <a:t>е</a:t>
            </a:r>
            <a:r>
              <a:rPr kumimoji="0" lang="ru-RU" sz="2000" b="1" i="1" u="sng"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мхана</a:t>
            </a:r>
            <a:r>
              <a:rPr kumimoji="0" lang="ru-RU" sz="2000" b="1" i="1"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1" u="sng"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бойынша</a:t>
            </a:r>
            <a:r>
              <a:rPr kumimoji="0" lang="ru-RU" sz="2000" b="1" i="1"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000" b="0" i="1"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428604"/>
          <a:ext cx="8786874" cy="5773551"/>
        </p:xfrm>
        <a:graphic>
          <a:graphicData uri="http://schemas.openxmlformats.org/drawingml/2006/table">
            <a:tbl>
              <a:tblPr/>
              <a:tblGrid>
                <a:gridCol w="4786346"/>
                <a:gridCol w="2150660"/>
                <a:gridCol w="1849868"/>
              </a:tblGrid>
              <a:tr h="225532">
                <a:tc>
                  <a:txBody>
                    <a:bodyPr/>
                    <a:lstStyle/>
                    <a:p>
                      <a:pPr algn="ctr" fontAlgn="t"/>
                      <a:r>
                        <a:rPr lang="ru-RU" sz="1200" b="1" i="0" u="none" strike="noStrike" dirty="0">
                          <a:solidFill>
                            <a:srgbClr val="000000"/>
                          </a:solidFill>
                          <a:latin typeface="Times New Roman" pitchFamily="18" charset="0"/>
                          <a:cs typeface="Times New Roman" pitchFamily="18" charset="0"/>
                        </a:rPr>
                        <a:t>Сепсис</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1" i="0" u="none" strike="noStrike" dirty="0" smtClean="0">
                          <a:solidFill>
                            <a:srgbClr val="000000"/>
                          </a:solidFill>
                          <a:latin typeface="Times New Roman" pitchFamily="18" charset="0"/>
                          <a:cs typeface="Times New Roman" pitchFamily="18" charset="0"/>
                        </a:rPr>
                        <a:t>Халық саны</a:t>
                      </a:r>
                      <a:endParaRPr lang="ru-RU" sz="1200" b="1"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pitchFamily="18" charset="0"/>
                          <a:cs typeface="Times New Roman" pitchFamily="18" charset="0"/>
                        </a:rPr>
                        <a:t>Саны </a:t>
                      </a:r>
                      <a:endParaRPr lang="ru-RU" sz="1200" b="1"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132">
                <a:tc>
                  <a:txBody>
                    <a:bodyPr/>
                    <a:lstStyle/>
                    <a:p>
                      <a:pPr algn="l" fontAlgn="t"/>
                      <a:r>
                        <a:rPr lang="ru-RU" sz="1200" b="0" i="0" u="none" strike="noStrike" dirty="0">
                          <a:solidFill>
                            <a:srgbClr val="000000"/>
                          </a:solidFill>
                          <a:latin typeface="Times New Roman" pitchFamily="18" charset="0"/>
                          <a:cs typeface="Times New Roman" pitchFamily="18" charset="0"/>
                        </a:rPr>
                        <a:t>ПК "Поликлиника Чапаевка"</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20983</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55">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№9"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39494</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pitchFamily="18" charset="0"/>
                          <a:cs typeface="Times New Roman" pitchFamily="18" charset="0"/>
                        </a:rPr>
                        <a:t>3</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№8"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31868</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3</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больница №2"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34578</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3</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 Медицинский центр </a:t>
                      </a:r>
                      <a:r>
                        <a:rPr lang="ru-RU" sz="1200" b="0" i="0" u="none" strike="noStrike" dirty="0" err="1">
                          <a:solidFill>
                            <a:srgbClr val="000000"/>
                          </a:solidFill>
                          <a:latin typeface="Times New Roman" pitchFamily="18" charset="0"/>
                          <a:cs typeface="Times New Roman" pitchFamily="18" charset="0"/>
                        </a:rPr>
                        <a:t>Атамекен</a:t>
                      </a:r>
                      <a:r>
                        <a:rPr lang="ru-RU" sz="1200" b="0" i="0" u="none" strike="noStrike" dirty="0">
                          <a:solidFill>
                            <a:srgbClr val="000000"/>
                          </a:solidFill>
                          <a:latin typeface="Times New Roman" pitchFamily="18" charset="0"/>
                          <a:cs typeface="Times New Roman" pitchFamily="18" charset="0"/>
                        </a:rPr>
                        <a:t>"</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36101</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a:t>
                      </a:r>
                      <a:r>
                        <a:rPr lang="en-US" sz="1200" b="0" i="0" u="none" strike="noStrike" dirty="0" err="1">
                          <a:solidFill>
                            <a:srgbClr val="000000"/>
                          </a:solidFill>
                          <a:latin typeface="Times New Roman" pitchFamily="18" charset="0"/>
                          <a:cs typeface="Times New Roman" pitchFamily="18" charset="0"/>
                        </a:rPr>
                        <a:t>Klinika</a:t>
                      </a:r>
                      <a:r>
                        <a:rPr lang="en-US" sz="1200" b="0" i="0" u="none" strike="noStrike" dirty="0">
                          <a:solidFill>
                            <a:srgbClr val="000000"/>
                          </a:solidFill>
                          <a:latin typeface="Times New Roman" pitchFamily="18" charset="0"/>
                          <a:cs typeface="Times New Roman" pitchFamily="18" charset="0"/>
                        </a:rPr>
                        <a:t> </a:t>
                      </a:r>
                      <a:r>
                        <a:rPr lang="en-US" sz="1200" b="0" i="0" u="none" strike="noStrike" dirty="0" err="1">
                          <a:solidFill>
                            <a:srgbClr val="000000"/>
                          </a:solidFill>
                          <a:latin typeface="Times New Roman" pitchFamily="18" charset="0"/>
                          <a:cs typeface="Times New Roman" pitchFamily="18" charset="0"/>
                        </a:rPr>
                        <a:t>Qazygurt</a:t>
                      </a:r>
                      <a:r>
                        <a:rPr lang="en-US" sz="1200" b="0" i="0" u="none" strike="noStrike" dirty="0">
                          <a:solidFill>
                            <a:srgbClr val="000000"/>
                          </a:solidFill>
                          <a:latin typeface="Times New Roman" pitchFamily="18" charset="0"/>
                          <a:cs typeface="Times New Roman" pitchFamily="18" charset="0"/>
                        </a:rPr>
                        <a:t>"</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13359</a:t>
                      </a:r>
                      <a:endParaRPr lang="en-US"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№2"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58036</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k-KZ" sz="1200" b="0" i="0" u="none" strike="noStrike" dirty="0" smtClean="0">
                          <a:solidFill>
                            <a:srgbClr val="000000"/>
                          </a:solidFill>
                          <a:latin typeface="Times New Roman" pitchFamily="18" charset="0"/>
                          <a:cs typeface="Times New Roman" pitchFamily="18" charset="0"/>
                        </a:rPr>
                        <a:t>2</a:t>
                      </a:r>
                      <a:endParaRPr lang="ru-RU" sz="1200" b="0" i="0" u="none" strike="noStrike" dirty="0">
                        <a:solidFill>
                          <a:srgbClr val="000000"/>
                        </a:solidFill>
                        <a:latin typeface="Times New Roman" pitchFamily="18" charset="0"/>
                        <a:cs typeface="Times New Roman" pitchFamily="18" charset="0"/>
                      </a:endParaRP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"Медицинский центр "</a:t>
                      </a:r>
                      <a:r>
                        <a:rPr lang="ru-RU" sz="1200" b="0" i="0" u="none" strike="noStrike" dirty="0" err="1">
                          <a:solidFill>
                            <a:srgbClr val="000000"/>
                          </a:solidFill>
                          <a:latin typeface="Times New Roman" pitchFamily="18" charset="0"/>
                          <a:cs typeface="Times New Roman" pitchFamily="18" charset="0"/>
                        </a:rPr>
                        <a:t>РайМед</a:t>
                      </a:r>
                      <a:r>
                        <a:rPr lang="ru-RU" sz="1200" b="0" i="0" u="none" strike="noStrike" dirty="0">
                          <a:solidFill>
                            <a:srgbClr val="000000"/>
                          </a:solidFill>
                          <a:latin typeface="Times New Roman" pitchFamily="18" charset="0"/>
                          <a:cs typeface="Times New Roman" pitchFamily="18" charset="0"/>
                        </a:rPr>
                        <a:t>"</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19813</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№6"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61961</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3</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№12"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62592</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pitchFamily="18" charset="0"/>
                          <a:cs typeface="Times New Roman" pitchFamily="18" charset="0"/>
                        </a:rPr>
                        <a:t>2</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"Медицинский центр </a:t>
                      </a:r>
                      <a:r>
                        <a:rPr lang="ru-RU" sz="1200" b="0" i="0" u="none" strike="noStrike" dirty="0" err="1">
                          <a:solidFill>
                            <a:srgbClr val="000000"/>
                          </a:solidFill>
                          <a:latin typeface="Times New Roman" pitchFamily="18" charset="0"/>
                          <a:cs typeface="Times New Roman" pitchFamily="18" charset="0"/>
                        </a:rPr>
                        <a:t>Ай-Нұры</a:t>
                      </a:r>
                      <a:r>
                        <a:rPr lang="ru-RU" sz="1200" b="0" i="0" u="none" strike="noStrike" dirty="0">
                          <a:solidFill>
                            <a:srgbClr val="000000"/>
                          </a:solidFill>
                          <a:latin typeface="Times New Roman" pitchFamily="18" charset="0"/>
                          <a:cs typeface="Times New Roman" pitchFamily="18" charset="0"/>
                        </a:rPr>
                        <a:t>"</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27531</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 </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a:t>
                      </a:r>
                      <a:r>
                        <a:rPr lang="en-US" sz="1200" b="0" i="0" u="none" strike="noStrike" dirty="0" err="1">
                          <a:solidFill>
                            <a:srgbClr val="000000"/>
                          </a:solidFill>
                          <a:latin typeface="Times New Roman" pitchFamily="18" charset="0"/>
                          <a:cs typeface="Times New Roman" pitchFamily="18" charset="0"/>
                        </a:rPr>
                        <a:t>Maksat</a:t>
                      </a:r>
                      <a:r>
                        <a:rPr lang="en-US" sz="1200" b="0" i="0" u="none" strike="noStrike" dirty="0">
                          <a:solidFill>
                            <a:srgbClr val="000000"/>
                          </a:solidFill>
                          <a:latin typeface="Times New Roman" pitchFamily="18" charset="0"/>
                          <a:cs typeface="Times New Roman" pitchFamily="18" charset="0"/>
                        </a:rPr>
                        <a:t> </a:t>
                      </a:r>
                      <a:r>
                        <a:rPr lang="ru-RU" sz="1200" b="0" i="0" u="none" strike="noStrike" dirty="0" err="1">
                          <a:solidFill>
                            <a:srgbClr val="000000"/>
                          </a:solidFill>
                          <a:latin typeface="Times New Roman" pitchFamily="18" charset="0"/>
                          <a:cs typeface="Times New Roman" pitchFamily="18" charset="0"/>
                        </a:rPr>
                        <a:t>МеД</a:t>
                      </a:r>
                      <a:r>
                        <a:rPr lang="ru-RU" sz="1200" b="0" i="0" u="none" strike="noStrike" dirty="0">
                          <a:solidFill>
                            <a:srgbClr val="000000"/>
                          </a:solidFill>
                          <a:latin typeface="Times New Roman" pitchFamily="18" charset="0"/>
                          <a:cs typeface="Times New Roman" pitchFamily="18" charset="0"/>
                        </a:rPr>
                        <a:t>"</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ТОО "</a:t>
                      </a:r>
                      <a:r>
                        <a:rPr lang="en-US" sz="1200" b="0" i="0" u="none" strike="noStrike" dirty="0">
                          <a:solidFill>
                            <a:srgbClr val="000000"/>
                          </a:solidFill>
                          <a:latin typeface="Times New Roman" pitchFamily="18" charset="0"/>
                          <a:cs typeface="Times New Roman" pitchFamily="18" charset="0"/>
                        </a:rPr>
                        <a:t>MEDICAL CENTER SHUBARSU (</a:t>
                      </a:r>
                      <a:r>
                        <a:rPr lang="ru-RU" sz="1200" b="0" i="0" u="none" strike="noStrike" dirty="0">
                          <a:solidFill>
                            <a:srgbClr val="000000"/>
                          </a:solidFill>
                          <a:latin typeface="Times New Roman" pitchFamily="18" charset="0"/>
                          <a:cs typeface="Times New Roman" pitchFamily="18" charset="0"/>
                        </a:rPr>
                        <a:t>МЕДИКАЛ ЦЕНТР ШУБАРСУ)"</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22020</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№10"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41642</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"Медикер ЮК"</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37264</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ГКП на ПХВ "Городская поликлиника №7"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54326</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a:t>
                      </a:r>
                      <a:r>
                        <a:rPr lang="en-US" sz="1200" b="0" i="0" u="none" strike="noStrike">
                          <a:solidFill>
                            <a:srgbClr val="000000"/>
                          </a:solidFill>
                          <a:latin typeface="Times New Roman" pitchFamily="18" charset="0"/>
                          <a:cs typeface="Times New Roman" pitchFamily="18" charset="0"/>
                        </a:rPr>
                        <a:t>Sunkar Premium"</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13099</a:t>
                      </a:r>
                      <a:endParaRPr lang="en-US"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"№14 Емдеу орталығы"</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37787</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4</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 Медицинский центр Атамекен"</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36101</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ГКП на ПХВ "Городская поликлиника №4"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37196</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ГКП на ПХВ "Городская поликлиника №1"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44130</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"Медицинский центр Доктора Орынбаева"</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14144</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"Лечебно-диагностический центр "Сункар-Атырау"</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4184</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dirty="0">
                          <a:solidFill>
                            <a:srgbClr val="000000"/>
                          </a:solidFill>
                          <a:latin typeface="Times New Roman" pitchFamily="18" charset="0"/>
                          <a:cs typeface="Times New Roman" pitchFamily="18" charset="0"/>
                        </a:rPr>
                        <a:t>ГКП на ПХВ "Городская поликлиника №3"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51527</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a:t>
                      </a:r>
                      <a:r>
                        <a:rPr lang="en-US" sz="1200" b="0" i="0" u="none" strike="noStrike">
                          <a:solidFill>
                            <a:srgbClr val="000000"/>
                          </a:solidFill>
                          <a:latin typeface="Times New Roman" pitchFamily="18" charset="0"/>
                          <a:cs typeface="Times New Roman" pitchFamily="18" charset="0"/>
                        </a:rPr>
                        <a:t>Otau Med"</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47802</a:t>
                      </a:r>
                      <a:endParaRPr lang="en-US"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ГКП на ПХВ "Городская поликлиника №5" УЗ г.Шымкент</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58054</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Товарищество с ограниченной ответственностью "QAMQOR GP"</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53262</a:t>
                      </a:r>
                      <a:endParaRPr lang="ru-RU"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822">
                <a:tc>
                  <a:txBody>
                    <a:bodyPr/>
                    <a:lstStyle/>
                    <a:p>
                      <a:pPr algn="l" fontAlgn="t"/>
                      <a:r>
                        <a:rPr lang="ru-RU" sz="1200" b="0" i="0" u="none" strike="noStrike">
                          <a:solidFill>
                            <a:srgbClr val="000000"/>
                          </a:solidFill>
                          <a:latin typeface="Times New Roman" pitchFamily="18" charset="0"/>
                          <a:cs typeface="Times New Roman" pitchFamily="18" charset="0"/>
                        </a:rPr>
                        <a:t>ТОО "</a:t>
                      </a:r>
                      <a:r>
                        <a:rPr lang="en-US" sz="1200" b="0" i="0" u="none" strike="noStrike">
                          <a:solidFill>
                            <a:srgbClr val="000000"/>
                          </a:solidFill>
                          <a:latin typeface="Times New Roman" pitchFamily="18" charset="0"/>
                          <a:cs typeface="Times New Roman" pitchFamily="18" charset="0"/>
                        </a:rPr>
                        <a:t>ASEM MEDICAL"</a:t>
                      </a: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200" b="0" i="0" u="none" strike="noStrike" dirty="0" smtClean="0">
                          <a:solidFill>
                            <a:srgbClr val="000000"/>
                          </a:solidFill>
                          <a:latin typeface="Times New Roman" pitchFamily="18" charset="0"/>
                          <a:cs typeface="Times New Roman" pitchFamily="18" charset="0"/>
                        </a:rPr>
                        <a:t>12231</a:t>
                      </a:r>
                      <a:endParaRPr lang="en-US" sz="1200" b="0" i="0" u="none" strike="noStrike" dirty="0">
                        <a:solidFill>
                          <a:srgbClr val="000000"/>
                        </a:solidFill>
                        <a:latin typeface="Times New Roman" pitchFamily="18" charset="0"/>
                        <a:cs typeface="Times New Roman" pitchFamily="18" charset="0"/>
                      </a:endParaRPr>
                    </a:p>
                  </a:txBody>
                  <a:tcPr marL="4422" marR="4422" marT="44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latin typeface="Times New Roman" pitchFamily="18" charset="0"/>
                          <a:cs typeface="Times New Roman" pitchFamily="18" charset="0"/>
                        </a:rPr>
                        <a:t>1</a:t>
                      </a:r>
                    </a:p>
                  </a:txBody>
                  <a:tcPr marL="4422" marR="4422" marT="44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85720" y="428604"/>
          <a:ext cx="8715435" cy="6323025"/>
        </p:xfrm>
        <a:graphic>
          <a:graphicData uri="http://schemas.openxmlformats.org/drawingml/2006/table">
            <a:tbl>
              <a:tblPr/>
              <a:tblGrid>
                <a:gridCol w="2108518"/>
                <a:gridCol w="463250"/>
                <a:gridCol w="500066"/>
                <a:gridCol w="1428760"/>
                <a:gridCol w="500066"/>
                <a:gridCol w="357190"/>
                <a:gridCol w="1071570"/>
                <a:gridCol w="500066"/>
                <a:gridCol w="500066"/>
                <a:gridCol w="857256"/>
                <a:gridCol w="428627"/>
              </a:tblGrid>
              <a:tr h="496421">
                <a:tc>
                  <a:txBody>
                    <a:bodyPr/>
                    <a:lstStyle/>
                    <a:p>
                      <a:pPr algn="ctr" fontAlgn="t"/>
                      <a:r>
                        <a:rPr lang="ru-RU" sz="1100" b="1" i="0" u="none" strike="noStrike" dirty="0">
                          <a:solidFill>
                            <a:srgbClr val="000000"/>
                          </a:solidFill>
                          <a:latin typeface="Times New Roman"/>
                        </a:rPr>
                        <a:t>Кви-2</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1" i="0" u="none" strike="noStrike" dirty="0" smtClean="0">
                          <a:solidFill>
                            <a:srgbClr val="000000"/>
                          </a:solidFill>
                          <a:latin typeface="Times New Roman"/>
                        </a:rPr>
                        <a:t>Халық саны</a:t>
                      </a:r>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smtClean="0">
                          <a:solidFill>
                            <a:srgbClr val="000000"/>
                          </a:solidFill>
                          <a:latin typeface="Times New Roman"/>
                        </a:rPr>
                        <a:t>Саны </a:t>
                      </a:r>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a:solidFill>
                            <a:srgbClr val="000000"/>
                          </a:solidFill>
                          <a:latin typeface="Times New Roman"/>
                        </a:rPr>
                        <a:t>ККГЛ</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100" b="1" i="0" u="none" strike="noStrike" dirty="0" smtClean="0">
                          <a:solidFill>
                            <a:srgbClr val="000000"/>
                          </a:solidFill>
                          <a:latin typeface="Times New Roman"/>
                        </a:rPr>
                        <a:t>Халық саны</a:t>
                      </a:r>
                      <a:endParaRPr lang="ru-RU" sz="1100" b="1" i="0" u="none" strike="noStrike" dirty="0" smtClean="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smtClean="0">
                          <a:solidFill>
                            <a:srgbClr val="000000"/>
                          </a:solidFill>
                          <a:latin typeface="Times New Roman"/>
                        </a:rPr>
                        <a:t>Саны </a:t>
                      </a:r>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a:solidFill>
                            <a:srgbClr val="000000"/>
                          </a:solidFill>
                          <a:latin typeface="Times New Roman"/>
                        </a:rPr>
                        <a:t>Врожденные аномалии сердца</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100" b="1" i="0" u="none" strike="noStrike" dirty="0" smtClean="0">
                          <a:solidFill>
                            <a:srgbClr val="000000"/>
                          </a:solidFill>
                          <a:latin typeface="Times New Roman"/>
                        </a:rPr>
                        <a:t>Халық саны</a:t>
                      </a:r>
                      <a:endParaRPr lang="ru-RU" sz="1100" b="1" i="0" u="none" strike="noStrike" dirty="0" smtClean="0">
                        <a:solidFill>
                          <a:srgbClr val="000000"/>
                        </a:solidFill>
                        <a:latin typeface="Times New Roman"/>
                      </a:endParaRPr>
                    </a:p>
                    <a:p>
                      <a:pPr algn="ctr" fontAlgn="t"/>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smtClean="0">
                          <a:solidFill>
                            <a:srgbClr val="000000"/>
                          </a:solidFill>
                          <a:latin typeface="Times New Roman"/>
                        </a:rPr>
                        <a:t>Саны </a:t>
                      </a:r>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a:solidFill>
                            <a:srgbClr val="000000"/>
                          </a:solidFill>
                          <a:latin typeface="Times New Roman"/>
                        </a:rPr>
                        <a:t>Хронический вирусный гепатит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1" i="0" u="none" strike="noStrike" dirty="0" smtClean="0">
                          <a:solidFill>
                            <a:srgbClr val="000000"/>
                          </a:solidFill>
                          <a:latin typeface="Times New Roman"/>
                        </a:rPr>
                        <a:t>Саны </a:t>
                      </a:r>
                      <a:endParaRPr lang="ru-RU" sz="1100" b="1"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453">
                <a:tc>
                  <a:txBody>
                    <a:bodyPr/>
                    <a:lstStyle/>
                    <a:p>
                      <a:pPr algn="l" fontAlgn="t"/>
                      <a:r>
                        <a:rPr lang="ru-RU" sz="1100" b="0" i="0" u="none" strike="noStrike" dirty="0">
                          <a:solidFill>
                            <a:srgbClr val="000000"/>
                          </a:solidFill>
                          <a:latin typeface="Times New Roman"/>
                        </a:rPr>
                        <a:t>ГКП на ПХВ "Городская поликлиника №1"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44130</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ГКП на ПХВ "Центральная районная больница </a:t>
                      </a:r>
                      <a:r>
                        <a:rPr lang="ru-RU" sz="1100" b="0" i="0" u="none" strike="noStrike" dirty="0" err="1">
                          <a:solidFill>
                            <a:srgbClr val="000000"/>
                          </a:solidFill>
                          <a:latin typeface="Times New Roman"/>
                        </a:rPr>
                        <a:t>Байдибек</a:t>
                      </a:r>
                      <a:r>
                        <a:rPr lang="ru-RU" sz="1100" b="0" i="0" u="none" strike="noStrike" dirty="0">
                          <a:solidFill>
                            <a:srgbClr val="000000"/>
                          </a:solidFill>
                          <a:latin typeface="Times New Roman"/>
                        </a:rPr>
                        <a:t>" УОЗ ТО</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№2"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58036</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бомж</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1802">
                <a:tc>
                  <a:txBody>
                    <a:bodyPr/>
                    <a:lstStyle/>
                    <a:p>
                      <a:pPr algn="l" fontAlgn="t"/>
                      <a:r>
                        <a:rPr lang="ru-RU" sz="1100" b="0" i="0" u="none" strike="noStrike">
                          <a:solidFill>
                            <a:srgbClr val="000000"/>
                          </a:solidFill>
                          <a:latin typeface="Times New Roman"/>
                        </a:rPr>
                        <a:t>ГКП на ПХВ "Городская поликлиника №2"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58036</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№2"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58036</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1802">
                <a:tc>
                  <a:txBody>
                    <a:bodyPr/>
                    <a:lstStyle/>
                    <a:p>
                      <a:pPr algn="l" fontAlgn="t"/>
                      <a:r>
                        <a:rPr lang="ru-RU" sz="1100" b="0" i="0" u="none" strike="noStrike">
                          <a:solidFill>
                            <a:srgbClr val="000000"/>
                          </a:solidFill>
                          <a:latin typeface="Times New Roman"/>
                        </a:rPr>
                        <a:t>ГКП на ПХВ "Городская поликлиника №4"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37196</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№6"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61961</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414">
                <a:tc>
                  <a:txBody>
                    <a:bodyPr/>
                    <a:lstStyle/>
                    <a:p>
                      <a:pPr algn="l" fontAlgn="t"/>
                      <a:r>
                        <a:rPr lang="ru-RU" sz="1100" b="0" i="0" u="none" strike="noStrike">
                          <a:solidFill>
                            <a:srgbClr val="000000"/>
                          </a:solidFill>
                          <a:latin typeface="Times New Roman"/>
                        </a:rPr>
                        <a:t>ГКП на ПХВ "Городская поликлиника №5"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58054</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421">
                <a:tc>
                  <a:txBody>
                    <a:bodyPr/>
                    <a:lstStyle/>
                    <a:p>
                      <a:pPr algn="l" fontAlgn="t"/>
                      <a:r>
                        <a:rPr lang="ru-RU" sz="1100" b="0" i="0" u="none" strike="noStrike">
                          <a:solidFill>
                            <a:srgbClr val="000000"/>
                          </a:solidFill>
                          <a:latin typeface="Times New Roman"/>
                        </a:rPr>
                        <a:t>ГКП на ПХВ "Городская поликлиника №13"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414">
                <a:tc>
                  <a:txBody>
                    <a:bodyPr/>
                    <a:lstStyle/>
                    <a:p>
                      <a:pPr algn="l" fontAlgn="t"/>
                      <a:r>
                        <a:rPr lang="ru-RU" sz="1100" b="0" i="0" u="none" strike="noStrike">
                          <a:solidFill>
                            <a:srgbClr val="000000"/>
                          </a:solidFill>
                          <a:latin typeface="Times New Roman"/>
                        </a:rPr>
                        <a:t>ГКП на ПХВ "Городская поликлиника №7"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54326</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421">
                <a:tc>
                  <a:txBody>
                    <a:bodyPr/>
                    <a:lstStyle/>
                    <a:p>
                      <a:pPr algn="l" fontAlgn="t"/>
                      <a:r>
                        <a:rPr lang="ru-RU" sz="1100" b="0" i="0" u="none" strike="noStrike">
                          <a:solidFill>
                            <a:srgbClr val="000000"/>
                          </a:solidFill>
                          <a:latin typeface="Times New Roman"/>
                        </a:rPr>
                        <a:t>ГКП на ПХВ "Городская поликлиника №12"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62592</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421">
                <a:tc>
                  <a:txBody>
                    <a:bodyPr/>
                    <a:lstStyle/>
                    <a:p>
                      <a:pPr algn="l" fontAlgn="t"/>
                      <a:r>
                        <a:rPr lang="ru-RU" sz="1100" b="0" i="0" u="none" strike="noStrike">
                          <a:solidFill>
                            <a:srgbClr val="000000"/>
                          </a:solidFill>
                          <a:latin typeface="Times New Roman"/>
                        </a:rPr>
                        <a:t>ГКП на ПХВ "Городская поликлиника №11" УЗ г.Шымкент</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29475</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29">
                <a:tc>
                  <a:txBody>
                    <a:bodyPr/>
                    <a:lstStyle/>
                    <a:p>
                      <a:pPr algn="l" fontAlgn="t"/>
                      <a:r>
                        <a:rPr lang="ru-RU" sz="1100" b="0" i="0" u="none" strike="noStrike">
                          <a:solidFill>
                            <a:srgbClr val="000000"/>
                          </a:solidFill>
                          <a:latin typeface="Times New Roman"/>
                        </a:rPr>
                        <a:t>ТОО "№14 Емдеу орталығы"</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37787</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29">
                <a:tc>
                  <a:txBody>
                    <a:bodyPr/>
                    <a:lstStyle/>
                    <a:p>
                      <a:pPr algn="l" fontAlgn="t"/>
                      <a:r>
                        <a:rPr lang="ru-RU" sz="1100" b="0" i="0" u="none" strike="noStrike">
                          <a:solidFill>
                            <a:srgbClr val="000000"/>
                          </a:solidFill>
                          <a:latin typeface="Times New Roman"/>
                        </a:rPr>
                        <a:t>ПК "Поликлиника Чапаевка"</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20983</a:t>
                      </a:r>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421">
                <a:tc>
                  <a:txBody>
                    <a:bodyPr/>
                    <a:lstStyle/>
                    <a:p>
                      <a:pPr algn="l" fontAlgn="t"/>
                      <a:r>
                        <a:rPr lang="ru-RU" sz="1100" b="0" i="0" u="none" strike="noStrike">
                          <a:solidFill>
                            <a:srgbClr val="000000"/>
                          </a:solidFill>
                          <a:latin typeface="Times New Roman"/>
                        </a:rPr>
                        <a:t>ГКП на ПХВ "Тюлькубасская центральная районная больница" УОЗ ТО</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421">
                <a:tc>
                  <a:txBody>
                    <a:bodyPr/>
                    <a:lstStyle/>
                    <a:p>
                      <a:pPr algn="l" fontAlgn="t"/>
                      <a:r>
                        <a:rPr lang="ru-RU" sz="1100" b="0" i="0" u="none" strike="noStrike">
                          <a:solidFill>
                            <a:srgbClr val="000000"/>
                          </a:solidFill>
                          <a:latin typeface="Times New Roman"/>
                        </a:rPr>
                        <a:t>ГКП на ПХВ "Ордабасинская центральная районная больница" УОЗ ТО</a:t>
                      </a: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100" b="0" i="0" u="none" strike="noStrike" dirty="0">
                        <a:solidFill>
                          <a:srgbClr val="000000"/>
                        </a:solidFill>
                        <a:latin typeface="Times New Roman"/>
                      </a:endParaRPr>
                    </a:p>
                  </a:txBody>
                  <a:tcPr marL="7608" marR="7608" marT="76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7608" marR="7608" marT="7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9B61602-BFD1-416B-9266-60C75062E885}"/>
              </a:ext>
            </a:extLst>
          </p:cNvPr>
          <p:cNvSpPr/>
          <p:nvPr/>
        </p:nvSpPr>
        <p:spPr>
          <a:xfrm>
            <a:off x="2438400" y="914400"/>
            <a:ext cx="4518176" cy="861774"/>
          </a:xfrm>
          <a:prstGeom prst="rect">
            <a:avLst/>
          </a:prstGeom>
        </p:spPr>
        <p:txBody>
          <a:bodyPr wrap="square">
            <a:spAutoFit/>
          </a:bodyPr>
          <a:lstStyle/>
          <a:p>
            <a:pPr algn="ctr"/>
            <a:r>
              <a:rPr lang="ru-RU" sz="2500" b="1" i="1" dirty="0" err="1">
                <a:solidFill>
                  <a:prstClr val="black"/>
                </a:solidFill>
                <a:latin typeface="Times New Roman" pitchFamily="18" charset="0"/>
                <a:cs typeface="Times New Roman" pitchFamily="18" charset="0"/>
              </a:rPr>
              <a:t>Қызметкерлердің</a:t>
            </a:r>
            <a:r>
              <a:rPr lang="ru-RU" sz="2500" b="1" i="1" dirty="0">
                <a:solidFill>
                  <a:prstClr val="black"/>
                </a:solidFill>
                <a:latin typeface="Times New Roman" pitchFamily="18" charset="0"/>
                <a:cs typeface="Times New Roman" pitchFamily="18" charset="0"/>
              </a:rPr>
              <a:t> </a:t>
            </a:r>
            <a:r>
              <a:rPr lang="ru-RU" sz="2500" b="1" i="1" dirty="0" err="1">
                <a:solidFill>
                  <a:prstClr val="black"/>
                </a:solidFill>
                <a:latin typeface="Times New Roman" pitchFamily="18" charset="0"/>
                <a:cs typeface="Times New Roman" pitchFamily="18" charset="0"/>
              </a:rPr>
              <a:t>орташа</a:t>
            </a:r>
            <a:r>
              <a:rPr lang="ru-RU" sz="2500" b="1" i="1" dirty="0">
                <a:solidFill>
                  <a:prstClr val="black"/>
                </a:solidFill>
                <a:latin typeface="Times New Roman" pitchFamily="18" charset="0"/>
                <a:cs typeface="Times New Roman" pitchFamily="18" charset="0"/>
              </a:rPr>
              <a:t> </a:t>
            </a:r>
            <a:r>
              <a:rPr lang="ru-RU" sz="2500" b="1" i="1" dirty="0" err="1">
                <a:solidFill>
                  <a:prstClr val="black"/>
                </a:solidFill>
                <a:latin typeface="Times New Roman" pitchFamily="18" charset="0"/>
                <a:cs typeface="Times New Roman" pitchFamily="18" charset="0"/>
              </a:rPr>
              <a:t>жалақысы</a:t>
            </a:r>
            <a:r>
              <a:rPr lang="ru-RU" sz="2500" b="1" i="1" dirty="0">
                <a:solidFill>
                  <a:prstClr val="black"/>
                </a:solidFill>
                <a:latin typeface="Times New Roman" pitchFamily="18" charset="0"/>
                <a:cs typeface="Times New Roman" pitchFamily="18" charset="0"/>
              </a:rPr>
              <a:t> </a:t>
            </a:r>
            <a:endParaRPr lang="ru-RU" sz="2500" i="1" dirty="0">
              <a:solidFill>
                <a:prstClr val="black"/>
              </a:solidFill>
            </a:endParaRPr>
          </a:p>
        </p:txBody>
      </p:sp>
      <p:graphicFrame>
        <p:nvGraphicFramePr>
          <p:cNvPr id="3" name="Таблица 2">
            <a:extLst>
              <a:ext uri="{FF2B5EF4-FFF2-40B4-BE49-F238E27FC236}">
                <a16:creationId xmlns:a16="http://schemas.microsoft.com/office/drawing/2014/main" xmlns="" id="{18081CA1-472A-43EB-B2BE-C461EBD3044E}"/>
              </a:ext>
            </a:extLst>
          </p:cNvPr>
          <p:cNvGraphicFramePr>
            <a:graphicFrameLocks noGrp="1"/>
          </p:cNvGraphicFramePr>
          <p:nvPr>
            <p:extLst>
              <p:ext uri="{D42A27DB-BD31-4B8C-83A1-F6EECF244321}">
                <p14:modId xmlns:p14="http://schemas.microsoft.com/office/powerpoint/2010/main" xmlns="" val="3032902238"/>
              </p:ext>
            </p:extLst>
          </p:nvPr>
        </p:nvGraphicFramePr>
        <p:xfrm>
          <a:off x="609600" y="2133600"/>
          <a:ext cx="7704856" cy="2858835"/>
        </p:xfrm>
        <a:graphic>
          <a:graphicData uri="http://schemas.openxmlformats.org/drawingml/2006/table">
            <a:tbl>
              <a:tblPr firstRow="1" bandRow="1">
                <a:tableStyleId>{69CF1AB2-1976-4502-BF36-3FF5EA218861}</a:tableStyleId>
              </a:tblPr>
              <a:tblGrid>
                <a:gridCol w="3641806">
                  <a:extLst>
                    <a:ext uri="{9D8B030D-6E8A-4147-A177-3AD203B41FA5}">
                      <a16:colId xmlns:a16="http://schemas.microsoft.com/office/drawing/2014/main" xmlns="" val="20000"/>
                    </a:ext>
                  </a:extLst>
                </a:gridCol>
                <a:gridCol w="4063050">
                  <a:extLst>
                    <a:ext uri="{9D8B030D-6E8A-4147-A177-3AD203B41FA5}">
                      <a16:colId xmlns:a16="http://schemas.microsoft.com/office/drawing/2014/main" xmlns="" val="20001"/>
                    </a:ext>
                  </a:extLst>
                </a:gridCol>
              </a:tblGrid>
              <a:tr h="711058">
                <a:tc>
                  <a:txBody>
                    <a:bodyPr/>
                    <a:lstStyle/>
                    <a:p>
                      <a:pPr algn="ctr"/>
                      <a:r>
                        <a:rPr lang="kk-KZ" sz="1600" b="1" i="1" dirty="0">
                          <a:latin typeface="Times New Roman" panose="02020603050405020304" pitchFamily="18" charset="0"/>
                          <a:cs typeface="Times New Roman" panose="02020603050405020304" pitchFamily="18" charset="0"/>
                        </a:rPr>
                        <a:t>Персонал түрі</a:t>
                      </a:r>
                      <a:endParaRPr lang="ru-RU" sz="1600" b="1" i="1" dirty="0">
                        <a:latin typeface="Times New Roman" panose="02020603050405020304" pitchFamily="18" charset="0"/>
                        <a:cs typeface="Times New Roman" panose="02020603050405020304" pitchFamily="18" charset="0"/>
                      </a:endParaRPr>
                    </a:p>
                  </a:txBody>
                  <a:tcPr marL="78191" marR="78191" marT="39095" marB="39095" anchor="ctr">
                    <a:solidFill>
                      <a:schemeClr val="bg1"/>
                    </a:solidFill>
                  </a:tcPr>
                </a:tc>
                <a:tc>
                  <a:txBody>
                    <a:bodyPr/>
                    <a:lstStyle/>
                    <a:p>
                      <a:pPr algn="ctr"/>
                      <a:r>
                        <a:rPr lang="ru-RU" sz="1600" b="1" i="1" dirty="0">
                          <a:latin typeface="Times New Roman" panose="02020603050405020304" pitchFamily="18" charset="0"/>
                          <a:cs typeface="Times New Roman" panose="02020603050405020304" pitchFamily="18" charset="0"/>
                        </a:rPr>
                        <a:t>2022 ж. (тенге)</a:t>
                      </a:r>
                      <a:endParaRPr lang="ru-RU" sz="1600" b="1" i="1" dirty="0">
                        <a:solidFill>
                          <a:schemeClr val="tx1">
                            <a:lumMod val="95000"/>
                            <a:lumOff val="5000"/>
                          </a:schemeClr>
                        </a:solidFill>
                        <a:latin typeface="Times New Roman" pitchFamily="18" charset="0"/>
                        <a:cs typeface="Times New Roman" pitchFamily="18" charset="0"/>
                      </a:endParaRPr>
                    </a:p>
                  </a:txBody>
                  <a:tcPr marL="78191" marR="78191" marT="39095" marB="39095" anchor="ctr">
                    <a:solidFill>
                      <a:schemeClr val="bg1"/>
                    </a:solidFill>
                  </a:tcPr>
                </a:tc>
                <a:extLst>
                  <a:ext uri="{0D108BD9-81ED-4DB2-BD59-A6C34878D82A}">
                    <a16:rowId xmlns:a16="http://schemas.microsoft.com/office/drawing/2014/main" xmlns="" val="10000"/>
                  </a:ext>
                </a:extLst>
              </a:tr>
              <a:tr h="407391">
                <a:tc>
                  <a:txBody>
                    <a:bodyPr/>
                    <a:lstStyle/>
                    <a:p>
                      <a:pPr algn="l"/>
                      <a:r>
                        <a:rPr lang="ru-RU" sz="1600" i="1" dirty="0" err="1">
                          <a:latin typeface="Times New Roman" panose="02020603050405020304" pitchFamily="18" charset="0"/>
                          <a:cs typeface="Times New Roman" panose="02020603050405020304" pitchFamily="18" charset="0"/>
                        </a:rPr>
                        <a:t>Дәрігерлер</a:t>
                      </a:r>
                      <a:r>
                        <a:rPr lang="ru-RU" sz="1600" i="1" dirty="0">
                          <a:latin typeface="Times New Roman" panose="02020603050405020304" pitchFamily="18" charset="0"/>
                          <a:cs typeface="Times New Roman" panose="02020603050405020304" pitchFamily="18" charset="0"/>
                        </a:rPr>
                        <a:t> </a:t>
                      </a:r>
                      <a:endParaRPr lang="ru-RU" sz="1600" b="1" i="1" dirty="0">
                        <a:latin typeface="Times New Roman" pitchFamily="18" charset="0"/>
                        <a:cs typeface="Times New Roman" pitchFamily="18" charset="0"/>
                      </a:endParaRPr>
                    </a:p>
                  </a:txBody>
                  <a:tcPr marT="43104" marB="43104" anchor="ctr">
                    <a:solidFill>
                      <a:schemeClr val="bg1"/>
                    </a:solidFill>
                  </a:tcPr>
                </a:tc>
                <a:tc>
                  <a:txBody>
                    <a:bodyPr/>
                    <a:lstStyle/>
                    <a:p>
                      <a:pPr algn="ctr"/>
                      <a:r>
                        <a:rPr lang="kk-KZ" sz="1600" b="0" i="1" dirty="0" smtClean="0">
                          <a:latin typeface="Times New Roman" pitchFamily="18" charset="0"/>
                          <a:cs typeface="Times New Roman" pitchFamily="18" charset="0"/>
                        </a:rPr>
                        <a:t>378590</a:t>
                      </a:r>
                      <a:endParaRPr lang="ru-RU" sz="1600" b="0" i="1" dirty="0">
                        <a:latin typeface="Times New Roman" pitchFamily="18" charset="0"/>
                        <a:cs typeface="Times New Roman" pitchFamily="18" charset="0"/>
                      </a:endParaRPr>
                    </a:p>
                  </a:txBody>
                  <a:tcPr marL="78191" marR="78191" marT="39095" marB="39095" anchor="ctr">
                    <a:solidFill>
                      <a:schemeClr val="bg1"/>
                    </a:solidFill>
                  </a:tcPr>
                </a:tc>
                <a:extLst>
                  <a:ext uri="{0D108BD9-81ED-4DB2-BD59-A6C34878D82A}">
                    <a16:rowId xmlns:a16="http://schemas.microsoft.com/office/drawing/2014/main" xmlns="" val="10001"/>
                  </a:ext>
                </a:extLst>
              </a:tr>
              <a:tr h="672833">
                <a:tc>
                  <a:txBody>
                    <a:bodyPr/>
                    <a:lstStyle/>
                    <a:p>
                      <a:pPr algn="l"/>
                      <a:r>
                        <a:rPr lang="ru-RU" sz="1600" i="1" dirty="0">
                          <a:latin typeface="Times New Roman" panose="02020603050405020304" pitchFamily="18" charset="0"/>
                          <a:cs typeface="Times New Roman" panose="02020603050405020304" pitchFamily="18" charset="0"/>
                        </a:rPr>
                        <a:t>Орта </a:t>
                      </a:r>
                      <a:r>
                        <a:rPr lang="ru-RU" sz="1600" i="1" dirty="0" err="1">
                          <a:latin typeface="Times New Roman" panose="02020603050405020304" pitchFamily="18" charset="0"/>
                          <a:cs typeface="Times New Roman" panose="02020603050405020304" pitchFamily="18" charset="0"/>
                        </a:rPr>
                        <a:t>буын</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мед.қызметкерлер</a:t>
                      </a:r>
                      <a:r>
                        <a:rPr lang="ru-RU" sz="1600" i="1" dirty="0">
                          <a:latin typeface="Times New Roman" panose="02020603050405020304" pitchFamily="18" charset="0"/>
                          <a:cs typeface="Times New Roman" panose="02020603050405020304" pitchFamily="18" charset="0"/>
                        </a:rPr>
                        <a:t> </a:t>
                      </a:r>
                    </a:p>
                  </a:txBody>
                  <a:tcPr marT="43104" marB="43104" anchor="ctr">
                    <a:solidFill>
                      <a:schemeClr val="bg1"/>
                    </a:solidFill>
                  </a:tcPr>
                </a:tc>
                <a:tc>
                  <a:txBody>
                    <a:bodyPr/>
                    <a:lstStyle/>
                    <a:p>
                      <a:pPr algn="ctr"/>
                      <a:r>
                        <a:rPr lang="kk-KZ" sz="1600" b="0" i="1" dirty="0" smtClean="0">
                          <a:latin typeface="Times New Roman" pitchFamily="18" charset="0"/>
                          <a:cs typeface="Times New Roman" pitchFamily="18" charset="0"/>
                        </a:rPr>
                        <a:t>192247</a:t>
                      </a:r>
                      <a:endParaRPr lang="ru-RU" sz="1600" b="0" i="1" dirty="0">
                        <a:latin typeface="Times New Roman" pitchFamily="18" charset="0"/>
                        <a:cs typeface="Times New Roman" pitchFamily="18" charset="0"/>
                      </a:endParaRPr>
                    </a:p>
                  </a:txBody>
                  <a:tcPr marL="78191" marR="78191" marT="39095" marB="39095" anchor="ctr">
                    <a:solidFill>
                      <a:schemeClr val="bg1"/>
                    </a:solidFill>
                  </a:tcPr>
                </a:tc>
                <a:extLst>
                  <a:ext uri="{0D108BD9-81ED-4DB2-BD59-A6C34878D82A}">
                    <a16:rowId xmlns:a16="http://schemas.microsoft.com/office/drawing/2014/main" xmlns="" val="10002"/>
                  </a:ext>
                </a:extLst>
              </a:tr>
              <a:tr h="444411">
                <a:tc>
                  <a:txBody>
                    <a:bodyPr/>
                    <a:lstStyle/>
                    <a:p>
                      <a:pPr algn="l"/>
                      <a:r>
                        <a:rPr lang="ru-RU" sz="1600" i="1" dirty="0" err="1">
                          <a:latin typeface="Times New Roman" panose="02020603050405020304" pitchFamily="18" charset="0"/>
                          <a:cs typeface="Times New Roman" panose="02020603050405020304" pitchFamily="18" charset="0"/>
                        </a:rPr>
                        <a:t>Кіші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буын</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мед.қызметкерлер</a:t>
                      </a:r>
                      <a:r>
                        <a:rPr lang="ru-RU" sz="1600" i="1" dirty="0">
                          <a:latin typeface="Times New Roman" panose="02020603050405020304" pitchFamily="18" charset="0"/>
                          <a:cs typeface="Times New Roman" panose="02020603050405020304" pitchFamily="18" charset="0"/>
                        </a:rPr>
                        <a:t> </a:t>
                      </a:r>
                      <a:endParaRPr lang="ru-RU" sz="1600" b="1" i="1" dirty="0">
                        <a:latin typeface="Times New Roman" pitchFamily="18" charset="0"/>
                        <a:cs typeface="Times New Roman" pitchFamily="18" charset="0"/>
                      </a:endParaRPr>
                    </a:p>
                  </a:txBody>
                  <a:tcPr marT="43104" marB="43104" anchor="ctr">
                    <a:solidFill>
                      <a:schemeClr val="bg1"/>
                    </a:solidFill>
                  </a:tcPr>
                </a:tc>
                <a:tc>
                  <a:txBody>
                    <a:bodyPr/>
                    <a:lstStyle/>
                    <a:p>
                      <a:pPr algn="ctr"/>
                      <a:r>
                        <a:rPr lang="kk-KZ" sz="1600" b="0" i="1" dirty="0" smtClean="0">
                          <a:latin typeface="Times New Roman" pitchFamily="18" charset="0"/>
                          <a:cs typeface="Times New Roman" pitchFamily="18" charset="0"/>
                        </a:rPr>
                        <a:t>105661</a:t>
                      </a:r>
                      <a:endParaRPr lang="ru-RU" sz="1600" b="0" i="1" dirty="0">
                        <a:latin typeface="Times New Roman" pitchFamily="18" charset="0"/>
                        <a:cs typeface="Times New Roman" pitchFamily="18" charset="0"/>
                      </a:endParaRPr>
                    </a:p>
                  </a:txBody>
                  <a:tcPr marL="78191" marR="78191" marT="39095" marB="39095" anchor="ctr">
                    <a:solidFill>
                      <a:schemeClr val="bg1"/>
                    </a:solidFill>
                  </a:tcPr>
                </a:tc>
                <a:extLst>
                  <a:ext uri="{0D108BD9-81ED-4DB2-BD59-A6C34878D82A}">
                    <a16:rowId xmlns:a16="http://schemas.microsoft.com/office/drawing/2014/main" xmlns="" val="10003"/>
                  </a:ext>
                </a:extLst>
              </a:tr>
              <a:tr h="623142">
                <a:tc>
                  <a:txBody>
                    <a:bodyPr/>
                    <a:lstStyle/>
                    <a:p>
                      <a:pPr algn="l"/>
                      <a:r>
                        <a:rPr lang="ru-RU" sz="1600" i="1" dirty="0" err="1">
                          <a:latin typeface="Times New Roman" panose="02020603050405020304" pitchFamily="18" charset="0"/>
                          <a:cs typeface="Times New Roman" panose="02020603050405020304" pitchFamily="18" charset="0"/>
                        </a:rPr>
                        <a:t>Басқалар</a:t>
                      </a:r>
                      <a:r>
                        <a:rPr lang="ru-RU" sz="1600" i="1" dirty="0">
                          <a:latin typeface="Times New Roman" panose="02020603050405020304" pitchFamily="18" charset="0"/>
                          <a:cs typeface="Times New Roman" panose="02020603050405020304" pitchFamily="18" charset="0"/>
                        </a:rPr>
                        <a:t> </a:t>
                      </a:r>
                      <a:endParaRPr lang="ru-RU" sz="1600" b="1" i="1" dirty="0">
                        <a:latin typeface="Times New Roman" pitchFamily="18" charset="0"/>
                        <a:cs typeface="Times New Roman" pitchFamily="18" charset="0"/>
                      </a:endParaRPr>
                    </a:p>
                  </a:txBody>
                  <a:tcPr marT="43104" marB="43104" anchor="ctr">
                    <a:solidFill>
                      <a:schemeClr val="bg1"/>
                    </a:solidFill>
                  </a:tcPr>
                </a:tc>
                <a:tc>
                  <a:txBody>
                    <a:bodyPr/>
                    <a:lstStyle/>
                    <a:p>
                      <a:pPr algn="ctr"/>
                      <a:r>
                        <a:rPr lang="kk-KZ" sz="1600" b="0" i="1" dirty="0" smtClean="0">
                          <a:latin typeface="Times New Roman" pitchFamily="18" charset="0"/>
                          <a:cs typeface="Times New Roman" pitchFamily="18" charset="0"/>
                        </a:rPr>
                        <a:t>142485</a:t>
                      </a:r>
                      <a:endParaRPr lang="ru-RU" sz="1600" b="0" i="1" dirty="0">
                        <a:latin typeface="Times New Roman" pitchFamily="18" charset="0"/>
                        <a:cs typeface="Times New Roman" pitchFamily="18" charset="0"/>
                      </a:endParaRPr>
                    </a:p>
                  </a:txBody>
                  <a:tcPr marL="78191" marR="78191" marT="39095" marB="39095" anchor="ctr">
                    <a:solidFill>
                      <a:schemeClr val="bg1"/>
                    </a:solidFill>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214290"/>
          <a:ext cx="8786873" cy="6169341"/>
        </p:xfrm>
        <a:graphic>
          <a:graphicData uri="http://schemas.openxmlformats.org/drawingml/2006/table">
            <a:tbl>
              <a:tblPr/>
              <a:tblGrid>
                <a:gridCol w="928694"/>
                <a:gridCol w="500066"/>
                <a:gridCol w="428628"/>
                <a:gridCol w="2071702"/>
                <a:gridCol w="500066"/>
                <a:gridCol w="285752"/>
                <a:gridCol w="928694"/>
                <a:gridCol w="571504"/>
                <a:gridCol w="500066"/>
                <a:gridCol w="1143008"/>
                <a:gridCol w="428628"/>
                <a:gridCol w="500065"/>
              </a:tblGrid>
              <a:tr h="714380">
                <a:tc>
                  <a:txBody>
                    <a:bodyPr/>
                    <a:lstStyle/>
                    <a:p>
                      <a:pPr algn="ctr" fontAlgn="t"/>
                      <a:r>
                        <a:rPr lang="ru-RU" sz="1200" b="1" i="0" u="none" strike="noStrike" dirty="0">
                          <a:solidFill>
                            <a:srgbClr val="000000"/>
                          </a:solidFill>
                          <a:latin typeface="Times New Roman"/>
                        </a:rPr>
                        <a:t>Острый вирусный гепатит </a:t>
                      </a:r>
                      <a:r>
                        <a:rPr lang="ru-RU" sz="1200" b="1" i="0" u="none" strike="noStrike" dirty="0" err="1">
                          <a:solidFill>
                            <a:srgbClr val="000000"/>
                          </a:solidFill>
                          <a:latin typeface="Times New Roman"/>
                        </a:rPr>
                        <a:t>неуточненный</a:t>
                      </a:r>
                      <a:r>
                        <a:rPr lang="ru-RU" sz="1200" b="1" i="0" u="none" strike="noStrike" dirty="0">
                          <a:solidFill>
                            <a:srgbClr val="000000"/>
                          </a:solidFill>
                          <a:latin typeface="Times New Roman"/>
                        </a:rPr>
                        <a:t> </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200" b="1" i="0" u="none" strike="noStrike" dirty="0" smtClean="0">
                          <a:solidFill>
                            <a:srgbClr val="000000"/>
                          </a:solidFill>
                          <a:latin typeface="Times New Roman"/>
                        </a:rPr>
                        <a:t>Халық саны</a:t>
                      </a:r>
                      <a:endParaRPr lang="ru-RU" sz="1200" b="1" i="0" u="none" strike="noStrike" dirty="0" smtClean="0">
                        <a:solidFill>
                          <a:srgbClr val="000000"/>
                        </a:solidFill>
                        <a:latin typeface="Times New Roman"/>
                      </a:endParaRPr>
                    </a:p>
                    <a:p>
                      <a:pPr algn="ctr" fontAlgn="t"/>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a:rPr>
                        <a:t>Саны </a:t>
                      </a:r>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a:solidFill>
                            <a:srgbClr val="000000"/>
                          </a:solidFill>
                          <a:latin typeface="Times New Roman"/>
                        </a:rPr>
                        <a:t>Вирусный энцефалит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200" b="1" i="0" u="none" strike="noStrike" dirty="0" smtClean="0">
                          <a:solidFill>
                            <a:srgbClr val="000000"/>
                          </a:solidFill>
                          <a:latin typeface="Times New Roman"/>
                        </a:rPr>
                        <a:t>Халық саны</a:t>
                      </a:r>
                      <a:endParaRPr lang="ru-RU" sz="1200" b="1" i="0" u="none" strike="noStrike" dirty="0" smtClean="0">
                        <a:solidFill>
                          <a:srgbClr val="000000"/>
                        </a:solidFill>
                        <a:latin typeface="Times New Roman"/>
                      </a:endParaRPr>
                    </a:p>
                    <a:p>
                      <a:pPr algn="ctr" fontAlgn="t"/>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a:rPr>
                        <a:t>Саны </a:t>
                      </a:r>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a:solidFill>
                            <a:srgbClr val="000000"/>
                          </a:solidFill>
                          <a:latin typeface="Times New Roman"/>
                        </a:rPr>
                        <a:t>Бактериальный менингоэнцефалит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200" b="1" i="0" u="none" strike="noStrike" dirty="0" smtClean="0">
                          <a:solidFill>
                            <a:srgbClr val="000000"/>
                          </a:solidFill>
                          <a:latin typeface="Times New Roman"/>
                        </a:rPr>
                        <a:t>Халық саны</a:t>
                      </a:r>
                      <a:endParaRPr lang="ru-RU" sz="1200" b="1" i="0" u="none" strike="noStrike" dirty="0" smtClean="0">
                        <a:solidFill>
                          <a:srgbClr val="000000"/>
                        </a:solidFill>
                        <a:latin typeface="Times New Roman"/>
                      </a:endParaRPr>
                    </a:p>
                    <a:p>
                      <a:pPr algn="ctr" fontAlgn="t"/>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a:rPr>
                        <a:t>Саны </a:t>
                      </a:r>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a:solidFill>
                            <a:srgbClr val="000000"/>
                          </a:solidFill>
                          <a:latin typeface="Times New Roman"/>
                        </a:rPr>
                        <a:t>Болезнь, вызванная ВИЧ, с проявлениями множественных инфекций</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kk-KZ" sz="1200" b="1" i="0" u="none" strike="noStrike" dirty="0" smtClean="0">
                          <a:solidFill>
                            <a:srgbClr val="000000"/>
                          </a:solidFill>
                          <a:latin typeface="Times New Roman"/>
                        </a:rPr>
                        <a:t>Халық саны</a:t>
                      </a:r>
                      <a:endParaRPr lang="ru-RU" sz="1200" b="1" i="0" u="none" strike="noStrike" dirty="0" smtClean="0">
                        <a:solidFill>
                          <a:srgbClr val="000000"/>
                        </a:solidFill>
                        <a:latin typeface="Times New Roman"/>
                      </a:endParaRPr>
                    </a:p>
                    <a:p>
                      <a:pPr algn="ctr" fontAlgn="t"/>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1" i="0" u="none" strike="noStrike" dirty="0" smtClean="0">
                          <a:solidFill>
                            <a:srgbClr val="000000"/>
                          </a:solidFill>
                          <a:latin typeface="Times New Roman"/>
                        </a:rPr>
                        <a:t>Саны </a:t>
                      </a:r>
                      <a:endParaRPr lang="ru-RU" sz="1200" b="1"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8625">
                <a:tc>
                  <a:txBody>
                    <a:bodyPr/>
                    <a:lstStyle/>
                    <a:p>
                      <a:pPr algn="l" fontAlgn="t"/>
                      <a:r>
                        <a:rPr lang="ru-RU" sz="1100" b="0" i="0" u="none" strike="noStrike" dirty="0">
                          <a:solidFill>
                            <a:srgbClr val="000000"/>
                          </a:solidFill>
                          <a:latin typeface="Times New Roman"/>
                        </a:rPr>
                        <a:t>ГКП на ПХВ "Городская поликлиника №6"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69161</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ГКП на ПХВ "Городская поликлиника №9"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39494</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№12"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62592</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Товарищество с ограниченной ответственностью "QAMQOR GP"</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53262</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t"/>
                      <a:r>
                        <a:rPr lang="ru-RU" sz="1100" b="0" i="0" u="none" strike="noStrike">
                          <a:solidFill>
                            <a:srgbClr val="000000"/>
                          </a:solidFill>
                          <a:latin typeface="Times New Roman"/>
                        </a:rPr>
                        <a:t>ТОО "</a:t>
                      </a:r>
                      <a:r>
                        <a:rPr lang="en-US" sz="1100" b="0" i="0" u="none" strike="noStrike">
                          <a:solidFill>
                            <a:srgbClr val="000000"/>
                          </a:solidFill>
                          <a:latin typeface="Times New Roman"/>
                        </a:rPr>
                        <a:t>ASEM MEDICAL"</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12231</a:t>
                      </a:r>
                      <a:endParaRPr lang="en-US"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ГКП на ПХВ "Городская поликлиника №3"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51527</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ГКП на ПХВ "Городская поликлиника №8"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31868</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381">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ТОО "Медицинский центр Ай-Нұры"</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27531</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№2"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58036</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№4"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37196</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621">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ТОО "Медикер ЮК"</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37264</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621">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ТОО "Шымфарм"</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18296</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№6"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69161</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k-KZ" sz="1100" b="0" i="0" u="none" strike="noStrike" dirty="0" smtClean="0">
                          <a:solidFill>
                            <a:srgbClr val="000000"/>
                          </a:solidFill>
                          <a:latin typeface="Calibri"/>
                        </a:rPr>
                        <a:t>2</a:t>
                      </a:r>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381">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ТОО " Медицинский центр Атамекен"</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36101</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ТОО "Лечебно-диагностический центр "Сункар-Атырау"</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4184</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1</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142">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ГКП на ПХВ "Городская поликлиника №12" УЗ г.Шымкент</a:t>
                      </a: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kk-KZ" sz="1100" b="0" i="0" u="none" strike="noStrike" dirty="0" smtClean="0">
                          <a:solidFill>
                            <a:srgbClr val="000000"/>
                          </a:solidFill>
                          <a:latin typeface="Times New Roman"/>
                        </a:rPr>
                        <a:t>62592</a:t>
                      </a:r>
                      <a:endParaRPr lang="ru-RU" sz="1100" b="0" i="0" u="none" strike="noStrike" dirty="0">
                        <a:solidFill>
                          <a:srgbClr val="000000"/>
                        </a:solidFill>
                        <a:latin typeface="Times New Roman"/>
                      </a:endParaRPr>
                    </a:p>
                  </a:txBody>
                  <a:tcPr marL="8607" marR="8607" marT="86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100" b="0" i="0" u="none" strike="noStrike" dirty="0">
                          <a:solidFill>
                            <a:srgbClr val="000000"/>
                          </a:solidFill>
                          <a:latin typeface="Calibri"/>
                        </a:rPr>
                        <a:t>2</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100" b="0" i="0" u="none" strike="noStrike" dirty="0">
                        <a:solidFill>
                          <a:srgbClr val="000000"/>
                        </a:solidFill>
                        <a:latin typeface="Calibri"/>
                      </a:endParaRP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0" i="0" u="none" strike="noStrike" dirty="0">
                          <a:solidFill>
                            <a:srgbClr val="000000"/>
                          </a:solidFill>
                          <a:latin typeface="Calibri"/>
                        </a:rPr>
                        <a:t> </a:t>
                      </a:r>
                    </a:p>
                  </a:txBody>
                  <a:tcPr marL="8607" marR="8607" marT="8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714356"/>
            <a:ext cx="7315200" cy="646331"/>
          </a:xfrm>
          <a:prstGeom prst="rect">
            <a:avLst/>
          </a:prstGeom>
        </p:spPr>
        <p:txBody>
          <a:bodyPr wrap="square">
            <a:spAutoFit/>
          </a:bodyPr>
          <a:lstStyle/>
          <a:p>
            <a:pPr lvl="0" algn="ctr" fontAlgn="base">
              <a:spcBef>
                <a:spcPct val="0"/>
              </a:spcBef>
              <a:spcAft>
                <a:spcPct val="0"/>
              </a:spcAft>
            </a:pPr>
            <a:r>
              <a:rPr lang="kk-KZ" b="1" i="1" dirty="0" smtClean="0">
                <a:latin typeface="Times New Roman" pitchFamily="18" charset="0"/>
                <a:ea typeface="Calibri" pitchFamily="34" charset="0"/>
                <a:cs typeface="Times New Roman" pitchFamily="18" charset="0"/>
              </a:rPr>
              <a:t>Бак.зертхананың 12 айлық есебі.</a:t>
            </a:r>
            <a:endParaRPr lang="ru-RU" i="1" dirty="0" smtClean="0">
              <a:latin typeface="Arial" pitchFamily="34" charset="0"/>
              <a:cs typeface="Arial" pitchFamily="34" charset="0"/>
            </a:endParaRPr>
          </a:p>
          <a:p>
            <a:pPr lvl="0" algn="ctr" eaLnBrk="0" fontAlgn="base" hangingPunct="0">
              <a:spcBef>
                <a:spcPct val="0"/>
              </a:spcBef>
              <a:spcAft>
                <a:spcPct val="0"/>
              </a:spcAft>
            </a:pPr>
            <a:r>
              <a:rPr lang="kk-KZ" b="1" i="1" dirty="0" smtClean="0">
                <a:latin typeface="Times New Roman" pitchFamily="18" charset="0"/>
                <a:ea typeface="Calibri" pitchFamily="34" charset="0"/>
                <a:cs typeface="Times New Roman" pitchFamily="18" charset="0"/>
              </a:rPr>
              <a:t>Бак.зертханада зерттелген анализдердің түрлері</a:t>
            </a:r>
            <a:endParaRPr lang="kk-KZ" i="1" dirty="0" smtClean="0">
              <a:latin typeface="Arial" pitchFamily="34" charset="0"/>
              <a:cs typeface="Arial" pitchFamily="34" charset="0"/>
            </a:endParaRPr>
          </a:p>
        </p:txBody>
      </p:sp>
      <p:graphicFrame>
        <p:nvGraphicFramePr>
          <p:cNvPr id="3" name="Таблица 2"/>
          <p:cNvGraphicFramePr>
            <a:graphicFrameLocks noGrp="1"/>
          </p:cNvGraphicFramePr>
          <p:nvPr/>
        </p:nvGraphicFramePr>
        <p:xfrm>
          <a:off x="785786" y="1571612"/>
          <a:ext cx="7858180" cy="1599184"/>
        </p:xfrm>
        <a:graphic>
          <a:graphicData uri="http://schemas.openxmlformats.org/drawingml/2006/table">
            <a:tbl>
              <a:tblPr/>
              <a:tblGrid>
                <a:gridCol w="3093113">
                  <a:extLst>
                    <a:ext uri="{9D8B030D-6E8A-4147-A177-3AD203B41FA5}">
                      <a16:colId xmlns:a16="http://schemas.microsoft.com/office/drawing/2014/main" xmlns="" val="20000"/>
                    </a:ext>
                  </a:extLst>
                </a:gridCol>
                <a:gridCol w="2089942">
                  <a:extLst>
                    <a:ext uri="{9D8B030D-6E8A-4147-A177-3AD203B41FA5}">
                      <a16:colId xmlns:a16="http://schemas.microsoft.com/office/drawing/2014/main" xmlns="" val="20001"/>
                    </a:ext>
                  </a:extLst>
                </a:gridCol>
                <a:gridCol w="2675125">
                  <a:extLst>
                    <a:ext uri="{9D8B030D-6E8A-4147-A177-3AD203B41FA5}">
                      <a16:colId xmlns:a16="http://schemas.microsoft.com/office/drawing/2014/main" xmlns="" val="20002"/>
                    </a:ext>
                  </a:extLst>
                </a:gridCol>
              </a:tblGrid>
              <a:tr h="228600">
                <a:tc rowSpan="2">
                  <a:txBody>
                    <a:bodyPr/>
                    <a:lstStyle/>
                    <a:p>
                      <a:pPr algn="ctr">
                        <a:lnSpc>
                          <a:spcPct val="115000"/>
                        </a:lnSpc>
                        <a:spcAft>
                          <a:spcPts val="1000"/>
                        </a:spcAft>
                      </a:pPr>
                      <a:endParaRPr lang="kk-KZ" sz="1200" b="1" i="1" dirty="0">
                        <a:latin typeface="Times New Roman" pitchFamily="18" charset="0"/>
                        <a:ea typeface="Calibri"/>
                        <a:cs typeface="Times New Roman" pitchFamily="18" charset="0"/>
                      </a:endParaRPr>
                    </a:p>
                    <a:p>
                      <a:pPr algn="ctr">
                        <a:lnSpc>
                          <a:spcPct val="115000"/>
                        </a:lnSpc>
                        <a:spcAft>
                          <a:spcPts val="1000"/>
                        </a:spcAft>
                      </a:pPr>
                      <a:r>
                        <a:rPr lang="kk-KZ" sz="1200" b="1" i="1" dirty="0">
                          <a:latin typeface="Times New Roman" pitchFamily="18" charset="0"/>
                          <a:ea typeface="Calibri"/>
                          <a:cs typeface="Times New Roman" pitchFamily="18" charset="0"/>
                        </a:rPr>
                        <a:t>Анализдің түрлері</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kk-KZ" sz="1200" b="1" i="1" dirty="0" smtClean="0">
                          <a:latin typeface="Times New Roman" pitchFamily="18" charset="0"/>
                          <a:ea typeface="Calibri"/>
                          <a:cs typeface="Times New Roman" pitchFamily="18" charset="0"/>
                        </a:rPr>
                        <a:t>2022 жыл 12 ай</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0"/>
                  </a:ext>
                </a:extLst>
              </a:tr>
              <a:tr h="202332">
                <a:tc vMerge="1">
                  <a:txBody>
                    <a:bodyPr/>
                    <a:lstStyle/>
                    <a:p>
                      <a:endParaRPr lang="ru-RU"/>
                    </a:p>
                  </a:txBody>
                  <a:tcPr/>
                </a:tc>
                <a:tc>
                  <a:txBody>
                    <a:bodyPr/>
                    <a:lstStyle/>
                    <a:p>
                      <a:pPr algn="ctr">
                        <a:lnSpc>
                          <a:spcPct val="115000"/>
                        </a:lnSpc>
                        <a:spcAft>
                          <a:spcPts val="1000"/>
                        </a:spcAft>
                      </a:pPr>
                      <a:r>
                        <a:rPr lang="kk-KZ" sz="1200" b="1" i="1" dirty="0">
                          <a:latin typeface="Times New Roman" pitchFamily="18" charset="0"/>
                          <a:ea typeface="Calibri"/>
                          <a:cs typeface="Times New Roman" pitchFamily="18" charset="0"/>
                        </a:rPr>
                        <a:t>анализ</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b="1" i="1" dirty="0">
                          <a:latin typeface="Times New Roman" pitchFamily="18" charset="0"/>
                          <a:ea typeface="Calibri"/>
                          <a:cs typeface="Times New Roman" pitchFamily="18" charset="0"/>
                        </a:rPr>
                        <a:t>%</a:t>
                      </a: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2332">
                <a:tc>
                  <a:txBody>
                    <a:bodyPr/>
                    <a:lstStyle/>
                    <a:p>
                      <a:pPr>
                        <a:lnSpc>
                          <a:spcPct val="115000"/>
                        </a:lnSpc>
                        <a:spcAft>
                          <a:spcPts val="1000"/>
                        </a:spcAft>
                      </a:pPr>
                      <a:r>
                        <a:rPr lang="kk-KZ" sz="1200" b="1" i="1" dirty="0">
                          <a:latin typeface="Times New Roman" pitchFamily="18" charset="0"/>
                          <a:ea typeface="Calibri"/>
                          <a:cs typeface="Times New Roman" pitchFamily="18" charset="0"/>
                        </a:rPr>
                        <a:t>Бактериологиялық</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123881</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82,7</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2332">
                <a:tc>
                  <a:txBody>
                    <a:bodyPr/>
                    <a:lstStyle/>
                    <a:p>
                      <a:pPr>
                        <a:lnSpc>
                          <a:spcPct val="115000"/>
                        </a:lnSpc>
                        <a:spcAft>
                          <a:spcPts val="1000"/>
                        </a:spcAft>
                      </a:pPr>
                      <a:r>
                        <a:rPr lang="kk-KZ" sz="1200" b="1" i="1" dirty="0">
                          <a:latin typeface="Times New Roman" pitchFamily="18" charset="0"/>
                          <a:ea typeface="Calibri"/>
                          <a:cs typeface="Times New Roman" pitchFamily="18" charset="0"/>
                        </a:rPr>
                        <a:t>Серологиялық</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2495</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1,6</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2332">
                <a:tc>
                  <a:txBody>
                    <a:bodyPr/>
                    <a:lstStyle/>
                    <a:p>
                      <a:pPr>
                        <a:lnSpc>
                          <a:spcPct val="115000"/>
                        </a:lnSpc>
                        <a:spcAft>
                          <a:spcPts val="1000"/>
                        </a:spcAft>
                      </a:pPr>
                      <a:r>
                        <a:rPr lang="kk-KZ" sz="1200" b="1" i="1" dirty="0">
                          <a:latin typeface="Times New Roman" pitchFamily="18" charset="0"/>
                          <a:ea typeface="Calibri"/>
                          <a:cs typeface="Times New Roman" pitchFamily="18" charset="0"/>
                        </a:rPr>
                        <a:t>Сан бактериологиялық</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15216</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10,2</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2332">
                <a:tc>
                  <a:txBody>
                    <a:bodyPr/>
                    <a:lstStyle/>
                    <a:p>
                      <a:pPr>
                        <a:lnSpc>
                          <a:spcPct val="115000"/>
                        </a:lnSpc>
                        <a:spcAft>
                          <a:spcPts val="1000"/>
                        </a:spcAft>
                      </a:pPr>
                      <a:r>
                        <a:rPr lang="kk-KZ" sz="1200" b="1" i="1" dirty="0">
                          <a:latin typeface="Times New Roman" pitchFamily="18" charset="0"/>
                          <a:ea typeface="Calibri"/>
                          <a:cs typeface="Times New Roman" pitchFamily="18" charset="0"/>
                        </a:rPr>
                        <a:t>Зертханаішілік</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8231</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5,5</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2332">
                <a:tc>
                  <a:txBody>
                    <a:bodyPr/>
                    <a:lstStyle/>
                    <a:p>
                      <a:pPr>
                        <a:lnSpc>
                          <a:spcPct val="115000"/>
                        </a:lnSpc>
                        <a:spcAft>
                          <a:spcPts val="1000"/>
                        </a:spcAft>
                      </a:pPr>
                      <a:r>
                        <a:rPr lang="kk-KZ" sz="1200" b="1" i="1" dirty="0">
                          <a:latin typeface="Times New Roman" pitchFamily="18" charset="0"/>
                          <a:ea typeface="Calibri"/>
                          <a:cs typeface="Times New Roman" pitchFamily="18" charset="0"/>
                        </a:rPr>
                        <a:t>Барлығы</a:t>
                      </a:r>
                      <a:endParaRPr lang="ru-RU" sz="1200" b="1"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149823</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kk-KZ" sz="1200" i="1" dirty="0" smtClean="0">
                          <a:latin typeface="Times New Roman" pitchFamily="18" charset="0"/>
                          <a:ea typeface="Calibri"/>
                          <a:cs typeface="Times New Roman" pitchFamily="18" charset="0"/>
                        </a:rPr>
                        <a:t>100</a:t>
                      </a:r>
                      <a:endParaRPr lang="ru-RU" sz="1200" i="1" dirty="0">
                        <a:latin typeface="Times New Roman" pitchFamily="18" charset="0"/>
                        <a:ea typeface="Calibri"/>
                        <a:cs typeface="Times New Roman" pitchFamily="18" charset="0"/>
                      </a:endParaRPr>
                    </a:p>
                  </a:txBody>
                  <a:tcPr marL="61170" marR="61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Rectangle 1"/>
          <p:cNvSpPr>
            <a:spLocks noChangeArrowheads="1"/>
          </p:cNvSpPr>
          <p:nvPr/>
        </p:nvSpPr>
        <p:spPr bwMode="auto">
          <a:xfrm>
            <a:off x="1071538" y="3286124"/>
            <a:ext cx="7315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Клиникалық диагностикалық</a:t>
            </a:r>
            <a:r>
              <a:rPr kumimoji="0" lang="ru-RU" sz="1600" b="1" i="1" u="none" strike="noStrike" cap="none" normalizeH="0" dirty="0" err="1" smtClean="0">
                <a:ln>
                  <a:noFill/>
                </a:ln>
                <a:solidFill>
                  <a:srgbClr val="000000"/>
                </a:solidFill>
                <a:effectLst/>
                <a:latin typeface="Times New Roman" pitchFamily="18" charset="0"/>
                <a:ea typeface="Calibri" pitchFamily="34" charset="0"/>
                <a:cs typeface="Times New Roman" pitchFamily="18" charset="0"/>
              </a:rPr>
              <a:t> зертхана</a:t>
            </a:r>
            <a:r>
              <a:rPr kumimoji="0" lang="ru-RU" sz="1600" b="1" i="1"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ru-RU" sz="1600" b="1" i="1" u="none" strike="noStrike" cap="none" normalizeH="0" dirty="0" err="1" smtClean="0">
                <a:ln>
                  <a:noFill/>
                </a:ln>
                <a:solidFill>
                  <a:srgbClr val="000000"/>
                </a:solidFill>
                <a:effectLst/>
                <a:latin typeface="Times New Roman" pitchFamily="18" charset="0"/>
                <a:ea typeface="Calibri" pitchFamily="34" charset="0"/>
                <a:cs typeface="Times New Roman" pitchFamily="18" charset="0"/>
              </a:rPr>
              <a:t>жұмысы</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428596" y="3786190"/>
          <a:ext cx="8215370" cy="2506218"/>
        </p:xfrm>
        <a:graphic>
          <a:graphicData uri="http://schemas.openxmlformats.org/drawingml/2006/table">
            <a:tbl>
              <a:tblPr/>
              <a:tblGrid>
                <a:gridCol w="520574">
                  <a:extLst>
                    <a:ext uri="{9D8B030D-6E8A-4147-A177-3AD203B41FA5}">
                      <a16:colId xmlns:a16="http://schemas.microsoft.com/office/drawing/2014/main" xmlns="" val="20000"/>
                    </a:ext>
                  </a:extLst>
                </a:gridCol>
                <a:gridCol w="2689634">
                  <a:extLst>
                    <a:ext uri="{9D8B030D-6E8A-4147-A177-3AD203B41FA5}">
                      <a16:colId xmlns:a16="http://schemas.microsoft.com/office/drawing/2014/main" xmlns="" val="20001"/>
                    </a:ext>
                  </a:extLst>
                </a:gridCol>
                <a:gridCol w="1832891">
                  <a:extLst>
                    <a:ext uri="{9D8B030D-6E8A-4147-A177-3AD203B41FA5}">
                      <a16:colId xmlns:a16="http://schemas.microsoft.com/office/drawing/2014/main" xmlns="" val="20002"/>
                    </a:ext>
                  </a:extLst>
                </a:gridCol>
                <a:gridCol w="3172271">
                  <a:extLst>
                    <a:ext uri="{9D8B030D-6E8A-4147-A177-3AD203B41FA5}">
                      <a16:colId xmlns:a16="http://schemas.microsoft.com/office/drawing/2014/main" xmlns="" val="20003"/>
                    </a:ext>
                  </a:extLst>
                </a:gridCol>
              </a:tblGrid>
              <a:tr h="164146">
                <a:tc rowSpan="2">
                  <a:txBody>
                    <a:bodyPr/>
                    <a:lstStyle/>
                    <a:p>
                      <a:pPr algn="ctr">
                        <a:lnSpc>
                          <a:spcPct val="115000"/>
                        </a:lnSpc>
                        <a:spcAft>
                          <a:spcPts val="1000"/>
                        </a:spcAft>
                        <a:tabLst>
                          <a:tab pos="810260" algn="l"/>
                        </a:tabLst>
                      </a:pPr>
                      <a:r>
                        <a:rPr lang="ru-RU" sz="1300" b="1" i="1" dirty="0">
                          <a:latin typeface="Times New Roman" pitchFamily="18" charset="0"/>
                          <a:ea typeface="Calibri"/>
                          <a:cs typeface="Times New Roman" pitchFamily="18" charset="0"/>
                        </a:rPr>
                        <a:t>№</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1000"/>
                        </a:spcAft>
                        <a:tabLst>
                          <a:tab pos="810260" algn="l"/>
                        </a:tabLst>
                      </a:pPr>
                      <a:r>
                        <a:rPr lang="ru-RU" sz="1300" b="1" i="1" dirty="0" err="1" smtClean="0">
                          <a:solidFill>
                            <a:srgbClr val="000000"/>
                          </a:solidFill>
                          <a:latin typeface="Times New Roman" pitchFamily="18" charset="0"/>
                          <a:ea typeface="Calibri"/>
                          <a:cs typeface="Times New Roman" pitchFamily="18" charset="0"/>
                        </a:rPr>
                        <a:t>Зерттеу</a:t>
                      </a:r>
                      <a:r>
                        <a:rPr lang="ru-RU" sz="1300" b="1" i="1" dirty="0" smtClean="0">
                          <a:solidFill>
                            <a:srgbClr val="000000"/>
                          </a:solidFill>
                          <a:latin typeface="Times New Roman" pitchFamily="18" charset="0"/>
                          <a:ea typeface="Calibri"/>
                          <a:cs typeface="Times New Roman" pitchFamily="18" charset="0"/>
                        </a:rPr>
                        <a:t> </a:t>
                      </a:r>
                      <a:r>
                        <a:rPr lang="ru-RU" sz="1300" b="1" i="1" dirty="0" err="1" smtClean="0">
                          <a:solidFill>
                            <a:srgbClr val="000000"/>
                          </a:solidFill>
                          <a:latin typeface="Times New Roman" pitchFamily="18" charset="0"/>
                          <a:ea typeface="Calibri"/>
                          <a:cs typeface="Times New Roman" pitchFamily="18" charset="0"/>
                        </a:rPr>
                        <a:t>түрлері</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tabLst>
                          <a:tab pos="810260" algn="l"/>
                        </a:tabLst>
                      </a:pPr>
                      <a:r>
                        <a:rPr lang="kk-KZ" sz="1300" b="1" i="1" dirty="0" smtClean="0">
                          <a:latin typeface="Times New Roman" pitchFamily="18" charset="0"/>
                          <a:ea typeface="Calibri"/>
                          <a:cs typeface="Times New Roman" pitchFamily="18" charset="0"/>
                        </a:rPr>
                        <a:t>2022 жыл 12 ай</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0"/>
                  </a:ext>
                </a:extLst>
              </a:tr>
              <a:tr h="0">
                <a:tc vMerge="1">
                  <a:txBody>
                    <a:bodyPr/>
                    <a:lstStyle/>
                    <a:p>
                      <a:endParaRPr lang="ru-RU"/>
                    </a:p>
                  </a:txBody>
                  <a:tcPr/>
                </a:tc>
                <a:tc vMerge="1">
                  <a:txBody>
                    <a:bodyPr/>
                    <a:lstStyle/>
                    <a:p>
                      <a:endParaRPr lang="ru-RU"/>
                    </a:p>
                  </a:txBody>
                  <a:tcPr/>
                </a:tc>
                <a:tc>
                  <a:txBody>
                    <a:bodyPr/>
                    <a:lstStyle/>
                    <a:p>
                      <a:pPr algn="ctr">
                        <a:lnSpc>
                          <a:spcPct val="115000"/>
                        </a:lnSpc>
                        <a:spcAft>
                          <a:spcPts val="1000"/>
                        </a:spcAft>
                        <a:tabLst>
                          <a:tab pos="810260" algn="l"/>
                        </a:tabLst>
                      </a:pPr>
                      <a:r>
                        <a:rPr lang="kk-KZ" sz="1300" b="1" i="1">
                          <a:latin typeface="Times New Roman" pitchFamily="18" charset="0"/>
                          <a:ea typeface="Calibri"/>
                          <a:cs typeface="Times New Roman" pitchFamily="18" charset="0"/>
                        </a:rPr>
                        <a:t>Барлығы</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b="1" i="1">
                          <a:solidFill>
                            <a:srgbClr val="000000"/>
                          </a:solidFill>
                          <a:latin typeface="Times New Roman" pitchFamily="18" charset="0"/>
                          <a:ea typeface="Calibri"/>
                          <a:cs typeface="Times New Roman" pitchFamily="18" charset="0"/>
                        </a:rPr>
                        <a:t>Оның ішінде жансақтау бөлім бойынша</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1</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err="1" smtClean="0">
                          <a:solidFill>
                            <a:srgbClr val="000000"/>
                          </a:solidFill>
                          <a:latin typeface="Times New Roman" pitchFamily="18" charset="0"/>
                          <a:ea typeface="Calibri"/>
                          <a:cs typeface="Times New Roman" pitchFamily="18" charset="0"/>
                        </a:rPr>
                        <a:t>Жалпы</a:t>
                      </a:r>
                      <a:r>
                        <a:rPr lang="ru-RU" sz="1300" b="1" i="1" dirty="0" smtClean="0">
                          <a:solidFill>
                            <a:srgbClr val="000000"/>
                          </a:solidFill>
                          <a:latin typeface="Times New Roman" pitchFamily="18" charset="0"/>
                          <a:ea typeface="Calibri"/>
                          <a:cs typeface="Times New Roman" pitchFamily="18" charset="0"/>
                        </a:rPr>
                        <a:t> </a:t>
                      </a:r>
                      <a:r>
                        <a:rPr lang="ru-RU" sz="1300" b="1" i="1" dirty="0" err="1" smtClean="0">
                          <a:solidFill>
                            <a:srgbClr val="000000"/>
                          </a:solidFill>
                          <a:latin typeface="Times New Roman" pitchFamily="18" charset="0"/>
                          <a:ea typeface="Calibri"/>
                          <a:cs typeface="Times New Roman" pitchFamily="18" charset="0"/>
                        </a:rPr>
                        <a:t>клиникалық</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b="1" i="1" dirty="0" smtClean="0">
                          <a:latin typeface="Times New Roman" pitchFamily="18" charset="0"/>
                          <a:ea typeface="Calibri"/>
                          <a:cs typeface="Times New Roman" pitchFamily="18" charset="0"/>
                        </a:rPr>
                        <a:t>132497</a:t>
                      </a:r>
                      <a:endParaRPr lang="ru-RU" sz="1300" b="1"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b="1" i="1" dirty="0" smtClean="0">
                          <a:latin typeface="Times New Roman" pitchFamily="18" charset="0"/>
                          <a:ea typeface="Calibri"/>
                          <a:cs typeface="Times New Roman" pitchFamily="18" charset="0"/>
                        </a:rPr>
                        <a:t>21505</a:t>
                      </a:r>
                      <a:endParaRPr lang="ru-RU" sz="1300" b="1"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2</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err="1">
                          <a:solidFill>
                            <a:srgbClr val="000000"/>
                          </a:solidFill>
                          <a:latin typeface="Times New Roman" pitchFamily="18" charset="0"/>
                          <a:ea typeface="Calibri"/>
                          <a:cs typeface="Times New Roman" pitchFamily="18" charset="0"/>
                        </a:rPr>
                        <a:t>гематологиялық</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126965</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25237</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3</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err="1">
                          <a:solidFill>
                            <a:srgbClr val="000000"/>
                          </a:solidFill>
                          <a:latin typeface="Times New Roman" pitchFamily="18" charset="0"/>
                          <a:ea typeface="Calibri"/>
                          <a:cs typeface="Times New Roman" pitchFamily="18" charset="0"/>
                        </a:rPr>
                        <a:t>биохимиялық</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92410</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46587</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4</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err="1">
                          <a:solidFill>
                            <a:srgbClr val="000000"/>
                          </a:solidFill>
                          <a:latin typeface="Times New Roman" pitchFamily="18" charset="0"/>
                          <a:ea typeface="Calibri"/>
                          <a:cs typeface="Times New Roman" pitchFamily="18" charset="0"/>
                        </a:rPr>
                        <a:t>коагулогиялық</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14370</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5433</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5</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err="1">
                          <a:solidFill>
                            <a:srgbClr val="000000"/>
                          </a:solidFill>
                          <a:latin typeface="Times New Roman" pitchFamily="18" charset="0"/>
                          <a:ea typeface="Calibri"/>
                          <a:cs typeface="Times New Roman" pitchFamily="18" charset="0"/>
                        </a:rPr>
                        <a:t>изосерологиялық</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636</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636</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414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6</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a:solidFill>
                            <a:srgbClr val="000000"/>
                          </a:solidFill>
                          <a:latin typeface="Times New Roman" pitchFamily="18" charset="0"/>
                          <a:ea typeface="Calibri"/>
                          <a:cs typeface="Times New Roman" pitchFamily="18" charset="0"/>
                        </a:rPr>
                        <a:t>иммунологиялық</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12764</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2810</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58496">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7</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a:solidFill>
                            <a:srgbClr val="000000"/>
                          </a:solidFill>
                          <a:latin typeface="Times New Roman" pitchFamily="18" charset="0"/>
                          <a:ea typeface="Calibri"/>
                          <a:cs typeface="Times New Roman" pitchFamily="18" charset="0"/>
                        </a:rPr>
                        <a:t>ПТР</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24935</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2005</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3315">
                <a:tc>
                  <a:txBody>
                    <a:bodyPr/>
                    <a:lstStyle/>
                    <a:p>
                      <a:pPr algn="ctr">
                        <a:lnSpc>
                          <a:spcPct val="115000"/>
                        </a:lnSpc>
                        <a:spcAft>
                          <a:spcPts val="1000"/>
                        </a:spcAft>
                        <a:tabLst>
                          <a:tab pos="810260" algn="l"/>
                        </a:tabLst>
                      </a:pPr>
                      <a:r>
                        <a:rPr lang="ru-RU" sz="1300" b="1" i="1" dirty="0">
                          <a:latin typeface="Times New Roman" pitchFamily="18" charset="0"/>
                          <a:ea typeface="Calibri"/>
                          <a:cs typeface="Times New Roman" pitchFamily="18" charset="0"/>
                        </a:rPr>
                        <a:t>8</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a:latin typeface="Times New Roman" pitchFamily="18" charset="0"/>
                          <a:ea typeface="Calibri"/>
                          <a:cs typeface="Times New Roman" pitchFamily="18" charset="0"/>
                        </a:rPr>
                        <a:t>ИХЛ</a:t>
                      </a:r>
                      <a:endParaRPr lang="ru-RU" sz="1300" i="1">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2428</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i="1" dirty="0" smtClean="0">
                          <a:latin typeface="Times New Roman" pitchFamily="18" charset="0"/>
                          <a:ea typeface="Calibri"/>
                          <a:cs typeface="Times New Roman" pitchFamily="18" charset="0"/>
                        </a:rPr>
                        <a:t>917</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4146">
                <a:tc>
                  <a:txBody>
                    <a:bodyPr/>
                    <a:lstStyle/>
                    <a:p>
                      <a:pPr>
                        <a:lnSpc>
                          <a:spcPct val="115000"/>
                        </a:lnSpc>
                        <a:spcAft>
                          <a:spcPts val="1000"/>
                        </a:spcAft>
                        <a:tabLst>
                          <a:tab pos="810260" algn="l"/>
                        </a:tabLst>
                      </a:pP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ru-RU" sz="1300" b="1" i="1" dirty="0">
                          <a:latin typeface="Times New Roman" pitchFamily="18" charset="0"/>
                          <a:ea typeface="Calibri"/>
                          <a:cs typeface="Times New Roman" pitchFamily="18" charset="0"/>
                        </a:rPr>
                        <a:t>Всего:</a:t>
                      </a:r>
                      <a:endParaRPr lang="ru-RU" sz="1300"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b="1" i="1" dirty="0" smtClean="0">
                          <a:latin typeface="Times New Roman" pitchFamily="18" charset="0"/>
                          <a:ea typeface="Calibri"/>
                          <a:cs typeface="Times New Roman" pitchFamily="18" charset="0"/>
                        </a:rPr>
                        <a:t>407005</a:t>
                      </a:r>
                      <a:endParaRPr lang="ru-RU" sz="1300" b="1"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810260" algn="l"/>
                        </a:tabLst>
                      </a:pPr>
                      <a:r>
                        <a:rPr lang="kk-KZ" sz="1300" b="1" i="1" dirty="0" smtClean="0">
                          <a:latin typeface="Times New Roman" pitchFamily="18" charset="0"/>
                          <a:ea typeface="Calibri"/>
                          <a:cs typeface="Times New Roman" pitchFamily="18" charset="0"/>
                        </a:rPr>
                        <a:t>105130</a:t>
                      </a:r>
                      <a:endParaRPr lang="ru-RU" sz="1300" b="1" i="1" dirty="0">
                        <a:latin typeface="Times New Roman" pitchFamily="18" charset="0"/>
                        <a:ea typeface="Calibri"/>
                        <a:cs typeface="Times New Roman" pitchFamily="18" charset="0"/>
                      </a:endParaRPr>
                    </a:p>
                  </a:txBody>
                  <a:tcPr marL="49408" marR="49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42844" y="3124200"/>
            <a:ext cx="4357718" cy="3590948"/>
          </a:xfrm>
          <a:prstGeom prst="rect">
            <a:avLst/>
          </a:prstGeom>
          <a:noFill/>
          <a:ln w="9525">
            <a:noFill/>
            <a:miter lim="800000"/>
            <a:headEnd/>
            <a:tailEnd/>
          </a:ln>
          <a:effectLst/>
        </p:spPr>
      </p:pic>
      <p:pic>
        <p:nvPicPr>
          <p:cNvPr id="3" name="Picture 6" descr="IMG_6708"/>
          <p:cNvPicPr>
            <a:picLocks noChangeAspect="1" noChangeArrowheads="1"/>
          </p:cNvPicPr>
          <p:nvPr/>
        </p:nvPicPr>
        <p:blipFill>
          <a:blip r:embed="rId3"/>
          <a:srcRect/>
          <a:stretch>
            <a:fillRect/>
          </a:stretch>
        </p:blipFill>
        <p:spPr bwMode="auto">
          <a:xfrm>
            <a:off x="4724400" y="3048000"/>
            <a:ext cx="4038600" cy="3581400"/>
          </a:xfrm>
          <a:prstGeom prst="rect">
            <a:avLst/>
          </a:prstGeom>
          <a:noFill/>
          <a:ln w="19050">
            <a:solidFill>
              <a:schemeClr val="tx1"/>
            </a:solidFill>
            <a:miter lim="800000"/>
            <a:headEnd/>
            <a:tailEnd/>
          </a:ln>
        </p:spPr>
      </p:pic>
      <p:graphicFrame>
        <p:nvGraphicFramePr>
          <p:cNvPr id="4" name="Таблица 7">
            <a:extLst>
              <a:ext uri="{FF2B5EF4-FFF2-40B4-BE49-F238E27FC236}">
                <a16:creationId xmlns:a16="http://schemas.microsoft.com/office/drawing/2014/main" xmlns="" id="{E8502FF4-68CD-41DD-AD7B-0EDE4A00415D}"/>
              </a:ext>
            </a:extLst>
          </p:cNvPr>
          <p:cNvGraphicFramePr>
            <a:graphicFrameLocks noGrp="1"/>
          </p:cNvGraphicFramePr>
          <p:nvPr>
            <p:extLst>
              <p:ext uri="{D42A27DB-BD31-4B8C-83A1-F6EECF244321}">
                <p14:modId xmlns:p14="http://schemas.microsoft.com/office/powerpoint/2010/main" xmlns="" val="336523506"/>
              </p:ext>
            </p:extLst>
          </p:nvPr>
        </p:nvGraphicFramePr>
        <p:xfrm>
          <a:off x="1143000" y="990600"/>
          <a:ext cx="6553200" cy="1752600"/>
        </p:xfrm>
        <a:graphic>
          <a:graphicData uri="http://schemas.openxmlformats.org/drawingml/2006/table">
            <a:tbl>
              <a:tblPr firstRow="1" bandRow="1">
                <a:tableStyleId>{5A111915-BE36-4E01-A7E5-04B1672EAD32}</a:tableStyleId>
              </a:tblPr>
              <a:tblGrid>
                <a:gridCol w="3619004">
                  <a:extLst>
                    <a:ext uri="{9D8B030D-6E8A-4147-A177-3AD203B41FA5}">
                      <a16:colId xmlns:a16="http://schemas.microsoft.com/office/drawing/2014/main" xmlns="" val="1875598402"/>
                    </a:ext>
                  </a:extLst>
                </a:gridCol>
                <a:gridCol w="1558638">
                  <a:extLst>
                    <a:ext uri="{9D8B030D-6E8A-4147-A177-3AD203B41FA5}">
                      <a16:colId xmlns:a16="http://schemas.microsoft.com/office/drawing/2014/main" xmlns="" val="3645087185"/>
                    </a:ext>
                  </a:extLst>
                </a:gridCol>
                <a:gridCol w="1375558">
                  <a:extLst>
                    <a:ext uri="{9D8B030D-6E8A-4147-A177-3AD203B41FA5}">
                      <a16:colId xmlns:a16="http://schemas.microsoft.com/office/drawing/2014/main" xmlns="" val="1363999921"/>
                    </a:ext>
                  </a:extLst>
                </a:gridCol>
              </a:tblGrid>
              <a:tr h="350520">
                <a:tc>
                  <a:txBody>
                    <a:bodyPr/>
                    <a:lstStyle/>
                    <a:p>
                      <a:pPr algn="ctr"/>
                      <a:r>
                        <a:rPr lang="kk-KZ" sz="1400" i="1" dirty="0">
                          <a:solidFill>
                            <a:schemeClr val="tx1"/>
                          </a:solidFill>
                          <a:latin typeface="Times New Roman" panose="02020603050405020304" pitchFamily="18" charset="0"/>
                          <a:cs typeface="Times New Roman" panose="02020603050405020304" pitchFamily="18" charset="0"/>
                        </a:rPr>
                        <a:t>Атауы </a:t>
                      </a:r>
                      <a:endParaRPr lang="ru-RU" sz="1400" i="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ru-RU" sz="1400" i="1" dirty="0">
                          <a:solidFill>
                            <a:schemeClr val="tx1"/>
                          </a:solidFill>
                          <a:latin typeface="Times New Roman" panose="02020603050405020304" pitchFamily="18" charset="0"/>
                          <a:cs typeface="Times New Roman" panose="02020603050405020304" pitchFamily="18" charset="0"/>
                        </a:rPr>
                        <a:t>    2021 ж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ru-RU" sz="1400" i="1" dirty="0">
                          <a:solidFill>
                            <a:schemeClr val="tx1"/>
                          </a:solidFill>
                          <a:latin typeface="Times New Roman" panose="02020603050405020304" pitchFamily="18" charset="0"/>
                          <a:cs typeface="Times New Roman" panose="02020603050405020304" pitchFamily="18" charset="0"/>
                        </a:rPr>
                        <a:t>   2022 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2371957310"/>
                  </a:ext>
                </a:extLst>
              </a:tr>
              <a:tr h="350520">
                <a:tc>
                  <a:txBody>
                    <a:bodyPr/>
                    <a:lstStyle/>
                    <a:p>
                      <a:r>
                        <a:rPr lang="ru-RU" sz="1400" b="1" i="1" dirty="0">
                          <a:latin typeface="Times New Roman" panose="02020603050405020304" pitchFamily="18" charset="0"/>
                          <a:cs typeface="Times New Roman" panose="02020603050405020304" pitchFamily="18" charset="0"/>
                        </a:rPr>
                        <a:t>УЗД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4820</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6176</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17378422"/>
                  </a:ext>
                </a:extLst>
              </a:tr>
              <a:tr h="350520">
                <a:tc>
                  <a:txBody>
                    <a:bodyPr/>
                    <a:lstStyle/>
                    <a:p>
                      <a:r>
                        <a:rPr lang="kk-KZ" sz="1400" b="1" i="1" dirty="0">
                          <a:latin typeface="Times New Roman" panose="02020603050405020304" pitchFamily="18" charset="0"/>
                          <a:cs typeface="Times New Roman" panose="02020603050405020304" pitchFamily="18" charset="0"/>
                        </a:rPr>
                        <a:t>Рентгендік зерттеу</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2792</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9150</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61715"/>
                  </a:ext>
                </a:extLst>
              </a:tr>
              <a:tr h="350520">
                <a:tc>
                  <a:txBody>
                    <a:bodyPr/>
                    <a:lstStyle/>
                    <a:p>
                      <a:r>
                        <a:rPr lang="ru-RU" sz="1400" b="1" i="1" dirty="0" err="1">
                          <a:latin typeface="Times New Roman" panose="02020603050405020304" pitchFamily="18" charset="0"/>
                          <a:cs typeface="Times New Roman" panose="02020603050405020304" pitchFamily="18" charset="0"/>
                        </a:rPr>
                        <a:t>Компьютерлі</a:t>
                      </a:r>
                      <a:r>
                        <a:rPr lang="ru-RU" sz="1400" b="1" i="1" dirty="0">
                          <a:latin typeface="Times New Roman" panose="02020603050405020304" pitchFamily="18" charset="0"/>
                          <a:cs typeface="Times New Roman" panose="02020603050405020304" pitchFamily="18" charset="0"/>
                        </a:rPr>
                        <a:t> томография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400" b="1" i="1" dirty="0" smtClean="0">
                          <a:latin typeface="Times New Roman" pitchFamily="18" charset="0"/>
                          <a:ea typeface="Calibri"/>
                          <a:cs typeface="Times New Roman" pitchFamily="18" charset="0"/>
                        </a:rPr>
                        <a:t>7528</a:t>
                      </a:r>
                      <a:endParaRPr lang="ru-RU" sz="1400" b="1" i="1" dirty="0" smtClean="0">
                        <a:latin typeface="Times New Roman" pitchFamily="18" charset="0"/>
                        <a:ea typeface="Calibri"/>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3477</a:t>
                      </a:r>
                      <a:endParaRPr lang="ru-RU" sz="1400" b="1" i="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68877018"/>
                  </a:ext>
                </a:extLst>
              </a:tr>
              <a:tr h="350520">
                <a:tc>
                  <a:txBody>
                    <a:bodyPr/>
                    <a:lstStyle/>
                    <a:p>
                      <a:r>
                        <a:rPr lang="ru-RU" sz="1400" b="1" i="1" dirty="0">
                          <a:latin typeface="Times New Roman" panose="02020603050405020304" pitchFamily="18" charset="0"/>
                          <a:cs typeface="Times New Roman" panose="02020603050405020304" pitchFamily="18" charset="0"/>
                        </a:rPr>
                        <a:t>Электрокардиография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400" b="1" i="1" dirty="0" smtClean="0">
                          <a:latin typeface="Times New Roman" panose="02020603050405020304" pitchFamily="18" charset="0"/>
                          <a:cs typeface="Times New Roman" panose="02020603050405020304" pitchFamily="18" charset="0"/>
                        </a:rPr>
                        <a:t>1540</a:t>
                      </a:r>
                      <a:endParaRPr lang="ru-RU" sz="1400" b="1" i="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kk-KZ" sz="1400" b="1" i="1" dirty="0" smtClean="0">
                          <a:latin typeface="Times New Roman" panose="02020603050405020304" pitchFamily="18" charset="0"/>
                          <a:cs typeface="Times New Roman" panose="02020603050405020304" pitchFamily="18" charset="0"/>
                        </a:rPr>
                        <a:t>1865</a:t>
                      </a:r>
                      <a:endParaRPr lang="ru-RU" sz="1400" b="1" i="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7077872"/>
                  </a:ext>
                </a:extLst>
              </a:tr>
            </a:tbl>
          </a:graphicData>
        </a:graphic>
      </p:graphicFrame>
      <p:sp>
        <p:nvSpPr>
          <p:cNvPr id="5" name="TextBox 4">
            <a:extLst>
              <a:ext uri="{FF2B5EF4-FFF2-40B4-BE49-F238E27FC236}">
                <a16:creationId xmlns:a16="http://schemas.microsoft.com/office/drawing/2014/main" xmlns="" id="{1A0BA5BD-328E-4F8A-8BCB-F8195DE52355}"/>
              </a:ext>
            </a:extLst>
          </p:cNvPr>
          <p:cNvSpPr txBox="1"/>
          <p:nvPr/>
        </p:nvSpPr>
        <p:spPr>
          <a:xfrm>
            <a:off x="1524000" y="381000"/>
            <a:ext cx="6400800" cy="400110"/>
          </a:xfrm>
          <a:prstGeom prst="rect">
            <a:avLst/>
          </a:prstGeom>
          <a:noFill/>
        </p:spPr>
        <p:txBody>
          <a:bodyPr wrap="square">
            <a:spAutoFit/>
          </a:bodyPr>
          <a:lstStyle/>
          <a:p>
            <a:pPr algn="ctr"/>
            <a:r>
              <a:rPr lang="ru-RU" altLang="ru-RU" sz="2000" b="1" i="1" dirty="0" smtClean="0">
                <a:latin typeface="Times New Roman" panose="02020603050405020304" pitchFamily="18" charset="0"/>
                <a:cs typeface="Times New Roman" panose="02020603050405020304" pitchFamily="18" charset="0"/>
              </a:rPr>
              <a:t>СӘУЛЕЛІ ДИАГНОСТИКА БӨЛІМІНІҢ ЖҰМЫСЫ</a:t>
            </a:r>
            <a:endParaRPr lang="ru-RU" sz="2000" b="1"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1071546"/>
            <a:ext cx="835824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2022</a:t>
            </a:r>
            <a:r>
              <a:rPr kumimoji="0" lang="kk-KZ"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kk-KZ"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жылы электрондық порталдар бойынша түскен арыз-шағымдар</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2022 жылы Электрондық порталдар  бойынша түскен арыз шағымдар :</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Жалпы 2022 жылдың өткен 12 айында  болған шағымдар - 91:</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lang="kk-KZ" i="1" dirty="0" smtClean="0">
                <a:latin typeface="Times New Roman" pitchFamily="18" charset="0"/>
                <a:ea typeface="Times New Roman" pitchFamily="18" charset="0"/>
                <a:cs typeface="Times New Roman" pitchFamily="18" charset="0"/>
              </a:rPr>
              <a:t>      </a:t>
            </a: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CAll орталығы RD jardem бойынша – 44 шағым;</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kk-KZ" b="0"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AIKEY FMS CRM - CAll орталығы  бойынша – 12 шағым;</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kk-KZ" b="0"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CAll орталығы ССМП бойынша – 2 шағым;</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kk-KZ" i="1" dirty="0" smtClean="0">
                <a:latin typeface="Times New Roman" pitchFamily="18" charset="0"/>
                <a:ea typeface="Times New Roman" pitchFamily="18" charset="0"/>
                <a:cs typeface="Times New Roman" pitchFamily="18" charset="0"/>
              </a:rPr>
              <a:t>-     </a:t>
            </a: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ҚР ДСМ және Денсаулық сақтау басқармасына тіркелген шағымдар– 15;</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kk-KZ" i="1" dirty="0" smtClean="0">
                <a:latin typeface="Times New Roman" pitchFamily="18" charset="0"/>
                <a:ea typeface="Times New Roman" pitchFamily="18" charset="0"/>
                <a:cs typeface="Times New Roman" pitchFamily="18" charset="0"/>
              </a:rPr>
              <a:t>-     </a:t>
            </a: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ҚЖАА- шағымдар – 4;</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ҚР ДСМ Медициналық және фармацевтикалық бақылау комитетіне  тіркелген шағымдар-7</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 – өтініш арқылы – 2;</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Әлеуметтік желідегі шағымдар – 5;</a:t>
            </a:r>
            <a:endParaRPr kumimoji="0" lang="ru-RU"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91 шағымның ішінде – сапасыз тексеру мен емдеуге ұсынылған шағымдар саны 81, жатудан бас тарту бойынша – 2; науқастарды қабылдау кезеңінде ұйымдастыру кемшіліктері бойынша шағымдар саны 2, басшылық тарапы  бойынша шағымдар саны 6; оның ішінде негізсіз  шағымның саны – 86, ішінара негізделген шағымның саны – 5, тәртіптік шаралар қолданылған шағымның саны – 5 .</a:t>
            </a:r>
            <a:endParaRPr kumimoji="0" lang="kk-KZ" b="0"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642918"/>
            <a:ext cx="8501122"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Алдағы жоспарлар</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Қалалық жұқпалы аурулар ауруханасын 2021-2022 ж.ж. күрделі жөндеуден өткізу үшін, күрделі жөндеуге шығындар сметасына өтінім беру және есептеу (соңғы күрделі жөндеу 2011 жылы жүргізілген).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Шымкент қаласында қазіргі таңда өзекті инфекциялық аурулардан аурушаңдық сақталып, жаңа және қайта туындап жатқан инфекциялардың, ковидтен кейінгі әртүрлі синдромдардың тұрақты жоғары деңгейде тіркелуі орын алып отыр. Бұл жағдай инфекциялық қызметті одан ары күшейту мен жетілдіруді, Қалалық жұқпалы аурулар ауруханасында гепаторталық және сарып орталығын ашу арқылы жоғары дәрежелі стационарлық көмекті жетілдіру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Медициналық көмек көрсету сапасын бақылауды күшейту үшін сарапшы дәрігерлердің санын арттыру.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Стационарлық сапалық көрсеткіштерін (жоспарлы көлемі, төсектің аусымы, емделудің орташа күні, өлім-жітім көрсеткіштері) жақсартуды қамтамасыз ету</a:t>
            </a:r>
            <a:b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Дәрі-дәрмектерді тиімді пайдалану және сақтауды бақылау. Дәрі-дәрмекке жұмсалатын шығындарды азайту (антибиотиктерді негізсіз тағайындауға жол бермеу).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5.Жоспарлы түрде акредитацияға дайындалу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Инфекционистер қоғамы отырыстарында аса қауіпті жұқпалы аурулар, вирусты гепатит, жедел ішек инфекциясы мен АҚТБ-мәселелерін қарау.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Х.А. Ясауи атындағы ХҚТУі мен ОҚМФА-ның жұқпалы аурулар кафедрасымен бірлесе клиникалық-патологоанотомиялық конференциялар  өткізу.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Дәрігерлермен орта буын медицина қызметкерлерінің біліктілігін арттыруды қамтамасыз ету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2">
            <a:extLst>
              <a:ext uri="{FF2B5EF4-FFF2-40B4-BE49-F238E27FC236}">
                <a16:creationId xmlns:a16="http://schemas.microsoft.com/office/drawing/2014/main" xmlns="" id="{92D3CCC5-C112-4F1F-98C7-AD41C01220D4}"/>
              </a:ext>
            </a:extLst>
          </p:cNvPr>
          <p:cNvGraphicFramePr>
            <a:graphicFrameLocks/>
          </p:cNvGraphicFramePr>
          <p:nvPr>
            <p:extLst>
              <p:ext uri="{D42A27DB-BD31-4B8C-83A1-F6EECF244321}">
                <p14:modId xmlns:p14="http://schemas.microsoft.com/office/powerpoint/2010/main" xmlns="" val="370752425"/>
              </p:ext>
            </p:extLst>
          </p:nvPr>
        </p:nvGraphicFramePr>
        <p:xfrm>
          <a:off x="428596" y="1142984"/>
          <a:ext cx="8372597" cy="1036933"/>
        </p:xfrm>
        <a:graphic>
          <a:graphicData uri="http://schemas.openxmlformats.org/drawingml/2006/table">
            <a:tbl>
              <a:tblPr>
                <a:tableStyleId>{616DA210-FB5B-4158-B5E0-FEB733F419BA}</a:tableStyleId>
              </a:tblPr>
              <a:tblGrid>
                <a:gridCol w="2218380">
                  <a:extLst>
                    <a:ext uri="{9D8B030D-6E8A-4147-A177-3AD203B41FA5}">
                      <a16:colId xmlns:a16="http://schemas.microsoft.com/office/drawing/2014/main" xmlns="" val="20000"/>
                    </a:ext>
                  </a:extLst>
                </a:gridCol>
                <a:gridCol w="1484884">
                  <a:extLst>
                    <a:ext uri="{9D8B030D-6E8A-4147-A177-3AD203B41FA5}">
                      <a16:colId xmlns:a16="http://schemas.microsoft.com/office/drawing/2014/main" xmlns="" val="20001"/>
                    </a:ext>
                  </a:extLst>
                </a:gridCol>
                <a:gridCol w="1699565">
                  <a:extLst>
                    <a:ext uri="{9D8B030D-6E8A-4147-A177-3AD203B41FA5}">
                      <a16:colId xmlns:a16="http://schemas.microsoft.com/office/drawing/2014/main" xmlns="" val="20002"/>
                    </a:ext>
                  </a:extLst>
                </a:gridCol>
                <a:gridCol w="1484884">
                  <a:extLst>
                    <a:ext uri="{9D8B030D-6E8A-4147-A177-3AD203B41FA5}">
                      <a16:colId xmlns:a16="http://schemas.microsoft.com/office/drawing/2014/main" xmlns="" val="20003"/>
                    </a:ext>
                  </a:extLst>
                </a:gridCol>
                <a:gridCol w="1484884"/>
              </a:tblGrid>
              <a:tr h="41726">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Вид услуг</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Сумма заключенных договоров</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gridSpan="3">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Исполнение за 12 месяцев в </a:t>
                      </a:r>
                      <a:r>
                        <a:rPr lang="ru-RU" sz="1100" b="1" u="none" strike="noStrike" dirty="0">
                          <a:solidFill>
                            <a:schemeClr val="tx1"/>
                          </a:solidFill>
                          <a:effectLst/>
                          <a:latin typeface="Times New Roman" panose="02020603050405020304" pitchFamily="18" charset="0"/>
                          <a:cs typeface="Times New Roman" panose="02020603050405020304" pitchFamily="18" charset="0"/>
                        </a:rPr>
                        <a:t>рамках ГОБМП</a:t>
                      </a: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hMerge="1">
                  <a:txBody>
                    <a:bodyPr/>
                    <a:lstStyle/>
                    <a:p>
                      <a:endParaRPr lang="ru-RU"/>
                    </a:p>
                  </a:txBody>
                  <a:tcPr/>
                </a:tc>
                <a:tc hMerge="1">
                  <a:txBody>
                    <a:bodyPr/>
                    <a:lstStyle/>
                    <a:p>
                      <a:pPr algn="ctr" rtl="0" fontAlgn="ct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0"/>
                  </a:ext>
                </a:extLst>
              </a:tr>
              <a:tr h="292463">
                <a:tc vMerge="1">
                  <a:txBody>
                    <a:bodyPr/>
                    <a:lstStyle/>
                    <a:p>
                      <a:endParaRPr lang="ru-RU"/>
                    </a:p>
                  </a:txBody>
                  <a:tcPr/>
                </a:tc>
                <a:tc vMerge="1">
                  <a:txBody>
                    <a:bodyPr/>
                    <a:lstStyle/>
                    <a:p>
                      <a:endParaRPr lang="ru-RU"/>
                    </a:p>
                  </a:txBody>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Предъявлено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Принято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kk-KZ" sz="1100" b="1" i="0" u="none" strike="noStrike" dirty="0" smtClean="0">
                          <a:solidFill>
                            <a:srgbClr val="000000"/>
                          </a:solidFill>
                          <a:effectLst/>
                          <a:latin typeface="Times New Roman" pitchFamily="18" charset="0"/>
                          <a:cs typeface="Times New Roman" pitchFamily="18" charset="0"/>
                        </a:rPr>
                        <a:t>Удержано</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1"/>
                  </a:ext>
                </a:extLst>
              </a:tr>
              <a:tr h="306897">
                <a:tc>
                  <a:txBody>
                    <a:bodyPr/>
                    <a:lstStyle/>
                    <a:p>
                      <a:r>
                        <a:rPr lang="kk-KZ" sz="1200" b="1" dirty="0" smtClean="0">
                          <a:latin typeface="Times New Roman" pitchFamily="18" charset="0"/>
                          <a:cs typeface="Times New Roman" pitchFamily="18" charset="0"/>
                        </a:rPr>
                        <a:t>ВСЕГО-2020</a:t>
                      </a:r>
                      <a:endParaRPr lang="ru-RU" sz="1200" b="1" dirty="0">
                        <a:latin typeface="Times New Roman" pitchFamily="18" charset="0"/>
                        <a:cs typeface="Times New Roman" pitchFamily="18" charset="0"/>
                      </a:endParaRPr>
                    </a:p>
                  </a:txBody>
                  <a:tcPr marL="9525" marR="9525" marT="9525" marB="0" anchor="ctr"/>
                </a:tc>
                <a:tc>
                  <a:txBody>
                    <a:bodyPr/>
                    <a:lstStyle/>
                    <a:p>
                      <a:pPr algn="ctr"/>
                      <a:r>
                        <a:rPr lang="kk-KZ" sz="1200" b="1" dirty="0" smtClean="0">
                          <a:latin typeface="Times New Roman" pitchFamily="18" charset="0"/>
                          <a:cs typeface="Times New Roman" pitchFamily="18" charset="0"/>
                        </a:rPr>
                        <a:t>5848056</a:t>
                      </a:r>
                      <a:endParaRPr lang="ru-RU" sz="1200" b="1" dirty="0">
                        <a:latin typeface="Times New Roman" pitchFamily="18" charset="0"/>
                        <a:cs typeface="Times New Roman" pitchFamily="18" charset="0"/>
                      </a:endParaRPr>
                    </a:p>
                  </a:txBody>
                  <a:tcPr marL="9525" marR="9525" marT="9525" marB="0" anchor="b"/>
                </a:tc>
                <a:tc>
                  <a:txBody>
                    <a:bodyPr/>
                    <a:lstStyle/>
                    <a:p>
                      <a:pPr algn="ctr"/>
                      <a:r>
                        <a:rPr lang="kk-KZ" sz="1200" b="1" dirty="0" smtClean="0">
                          <a:latin typeface="Times New Roman" pitchFamily="18" charset="0"/>
                          <a:cs typeface="Times New Roman" pitchFamily="18" charset="0"/>
                        </a:rPr>
                        <a:t>5848055</a:t>
                      </a:r>
                      <a:endParaRPr lang="ru-RU" sz="1200" b="1" dirty="0">
                        <a:latin typeface="Times New Roman" pitchFamily="18" charset="0"/>
                        <a:cs typeface="Times New Roman" pitchFamily="18" charset="0"/>
                      </a:endParaRPr>
                    </a:p>
                  </a:txBody>
                  <a:tcPr marL="9525" marR="9525" marT="9525" marB="0" anchor="b"/>
                </a:tc>
                <a:tc>
                  <a:txBody>
                    <a:bodyPr/>
                    <a:lstStyle/>
                    <a:p>
                      <a:pPr algn="ctr"/>
                      <a:r>
                        <a:rPr lang="kk-KZ" sz="1200" b="1" dirty="0" smtClean="0">
                          <a:latin typeface="Times New Roman" pitchFamily="18" charset="0"/>
                          <a:cs typeface="Times New Roman" pitchFamily="18" charset="0"/>
                        </a:rPr>
                        <a:t>3318635</a:t>
                      </a:r>
                      <a:endParaRPr lang="ru-RU" sz="1200" b="1" dirty="0">
                        <a:latin typeface="Times New Roman" pitchFamily="18" charset="0"/>
                        <a:cs typeface="Times New Roman" pitchFamily="18" charset="0"/>
                      </a:endParaRPr>
                    </a:p>
                  </a:txBody>
                  <a:tcPr marL="9525" marR="9525" marT="9525" marB="0" anchor="b"/>
                </a:tc>
                <a:tc>
                  <a:txBody>
                    <a:bodyPr/>
                    <a:lstStyle/>
                    <a:p>
                      <a:pPr algn="ctr"/>
                      <a:r>
                        <a:rPr lang="kk-KZ" sz="1200" b="1" dirty="0" smtClean="0">
                          <a:latin typeface="Times New Roman" pitchFamily="18" charset="0"/>
                          <a:cs typeface="Times New Roman" pitchFamily="18" charset="0"/>
                        </a:rPr>
                        <a:t>2529420</a:t>
                      </a:r>
                      <a:endParaRPr lang="ru-RU" sz="1200" b="1" dirty="0">
                        <a:latin typeface="Times New Roman" pitchFamily="18" charset="0"/>
                        <a:cs typeface="Times New Roman" pitchFamily="18" charset="0"/>
                      </a:endParaRPr>
                    </a:p>
                  </a:txBody>
                  <a:tcPr marL="9525" marR="9525" marT="9525" marB="0" anchor="b"/>
                </a:tc>
                <a:extLst>
                  <a:ext uri="{0D108BD9-81ED-4DB2-BD59-A6C34878D82A}">
                    <a16:rowId xmlns:a16="http://schemas.microsoft.com/office/drawing/2014/main" xmlns="" val="10002"/>
                  </a:ext>
                </a:extLst>
              </a:tr>
              <a:tr h="260408">
                <a:tc>
                  <a:txBody>
                    <a:bodyPr/>
                    <a:lstStyle/>
                    <a:p>
                      <a:pPr algn="l" rtl="0" fontAlgn="ctr"/>
                      <a:r>
                        <a:rPr lang="ru-RU" sz="1200" b="1" u="none" strike="noStrike" dirty="0" smtClean="0">
                          <a:effectLst/>
                          <a:latin typeface="Times New Roman" pitchFamily="18" charset="0"/>
                          <a:cs typeface="Times New Roman" pitchFamily="18" charset="0"/>
                        </a:rPr>
                        <a:t>ВСЕГО -2021</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17037541159</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14191532</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12537680</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1653852</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extLst>
                  <a:ext uri="{0D108BD9-81ED-4DB2-BD59-A6C34878D82A}">
                    <a16:rowId xmlns:a16="http://schemas.microsoft.com/office/drawing/2014/main" xmlns="" val="10009"/>
                  </a:ext>
                </a:extLst>
              </a:tr>
            </a:tbl>
          </a:graphicData>
        </a:graphic>
      </p:graphicFrame>
      <p:sp>
        <p:nvSpPr>
          <p:cNvPr id="3" name="Заголовок 2">
            <a:extLst>
              <a:ext uri="{FF2B5EF4-FFF2-40B4-BE49-F238E27FC236}">
                <a16:creationId xmlns:a16="http://schemas.microsoft.com/office/drawing/2014/main" xmlns="" id="{D844DF40-7353-44B2-82FA-DDC11C09A134}"/>
              </a:ext>
            </a:extLst>
          </p:cNvPr>
          <p:cNvSpPr txBox="1">
            <a:spLocks/>
          </p:cNvSpPr>
          <p:nvPr/>
        </p:nvSpPr>
        <p:spPr>
          <a:xfrm>
            <a:off x="642910" y="428604"/>
            <a:ext cx="8153400" cy="34187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2020-2021 </a:t>
            </a:r>
            <a:r>
              <a:rPr kumimoji="0" lang="ru-RU" sz="1700" b="1" i="0" u="none" strike="noStrike" kern="1200" cap="none" spc="0" normalizeH="0" baseline="0" noProof="0" dirty="0" err="1" smtClean="0">
                <a:ln>
                  <a:noFill/>
                </a:ln>
                <a:solidFill>
                  <a:prstClr val="black"/>
                </a:solidFill>
                <a:effectLst/>
                <a:uLnTx/>
                <a:uFillTx/>
                <a:latin typeface="Times New Roman" pitchFamily="18" charset="0"/>
                <a:ea typeface="+mj-ea"/>
                <a:cs typeface="Times New Roman" pitchFamily="18" charset="0"/>
              </a:rPr>
              <a:t>жылдарға</a:t>
            </a:r>
            <a:r>
              <a:rPr kumimoji="0" lang="ru-RU"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 </a:t>
            </a:r>
            <a:r>
              <a:rPr kumimoji="0" lang="kk-KZ"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қаралған бюджет және 12 айға төлемге қабылданған қаражат (мың тенге)</a:t>
            </a:r>
            <a:r>
              <a:rPr kumimoji="0" lang="ru-RU" sz="2000" b="0" i="0" u="none" strike="noStrike" kern="1200" cap="none" spc="0" normalizeH="0" baseline="0" noProof="0" dirty="0" smtClean="0">
                <a:ln>
                  <a:noFill/>
                </a:ln>
                <a:solidFill>
                  <a:prstClr val="black"/>
                </a:solidFill>
                <a:effectLst/>
                <a:uLnTx/>
                <a:uFillTx/>
                <a:latin typeface="Calibri"/>
                <a:ea typeface="+mj-ea"/>
                <a:cs typeface="+mj-cs"/>
              </a:rPr>
              <a:t/>
            </a:r>
            <a:br>
              <a:rPr kumimoji="0" lang="ru-RU" sz="2000" b="0" i="0" u="none" strike="noStrike" kern="1200" cap="none" spc="0" normalizeH="0" baseline="0" noProof="0" dirty="0" smtClean="0">
                <a:ln>
                  <a:noFill/>
                </a:ln>
                <a:solidFill>
                  <a:prstClr val="black"/>
                </a:solidFill>
                <a:effectLst/>
                <a:uLnTx/>
                <a:uFillTx/>
                <a:latin typeface="Calibri"/>
                <a:ea typeface="+mj-ea"/>
                <a:cs typeface="+mj-cs"/>
              </a:rPr>
            </a:br>
            <a:endParaRPr kumimoji="0" lang="ru-RU"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Заголовок 2">
            <a:extLst>
              <a:ext uri="{FF2B5EF4-FFF2-40B4-BE49-F238E27FC236}">
                <a16:creationId xmlns:a16="http://schemas.microsoft.com/office/drawing/2014/main" xmlns="" id="{D844DF40-7353-44B2-82FA-DDC11C09A134}"/>
              </a:ext>
            </a:extLst>
          </p:cNvPr>
          <p:cNvSpPr txBox="1">
            <a:spLocks/>
          </p:cNvSpPr>
          <p:nvPr/>
        </p:nvSpPr>
        <p:spPr>
          <a:xfrm>
            <a:off x="642910" y="2643182"/>
            <a:ext cx="8153400" cy="34187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2022 </a:t>
            </a:r>
            <a:r>
              <a:rPr kumimoji="0" lang="ru-RU" sz="1700" b="1" i="0" u="none" strike="noStrike" kern="1200" cap="none" spc="0" normalizeH="0" baseline="0" noProof="0" dirty="0" err="1" smtClean="0">
                <a:ln>
                  <a:noFill/>
                </a:ln>
                <a:solidFill>
                  <a:prstClr val="black"/>
                </a:solidFill>
                <a:effectLst/>
                <a:uLnTx/>
                <a:uFillTx/>
                <a:latin typeface="Times New Roman" pitchFamily="18" charset="0"/>
                <a:ea typeface="+mj-ea"/>
                <a:cs typeface="Times New Roman" pitchFamily="18" charset="0"/>
              </a:rPr>
              <a:t>жылға</a:t>
            </a:r>
            <a:r>
              <a:rPr kumimoji="0" lang="ru-RU"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 </a:t>
            </a:r>
            <a:r>
              <a:rPr kumimoji="0" lang="kk-KZ"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қаралған бюджет және 12 айға төлемге қабылданған қаражат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1700" b="1" i="0" u="none" strike="noStrike" kern="1200" cap="none" spc="0" normalizeH="0" baseline="0" noProof="0" dirty="0" smtClean="0">
                <a:ln>
                  <a:noFill/>
                </a:ln>
                <a:solidFill>
                  <a:prstClr val="black"/>
                </a:solidFill>
                <a:effectLst/>
                <a:uLnTx/>
                <a:uFillTx/>
                <a:latin typeface="Times New Roman" pitchFamily="18" charset="0"/>
                <a:ea typeface="+mj-ea"/>
                <a:cs typeface="Times New Roman" pitchFamily="18" charset="0"/>
              </a:rPr>
              <a:t>(мың тенге)</a:t>
            </a:r>
            <a:r>
              <a:rPr kumimoji="0" lang="ru-RU" sz="2000" b="0" i="0" u="none" strike="noStrike" kern="1200" cap="none" spc="0" normalizeH="0" baseline="0" noProof="0" dirty="0" smtClean="0">
                <a:ln>
                  <a:noFill/>
                </a:ln>
                <a:solidFill>
                  <a:prstClr val="black"/>
                </a:solidFill>
                <a:effectLst/>
                <a:uLnTx/>
                <a:uFillTx/>
                <a:latin typeface="Calibri"/>
                <a:ea typeface="+mj-ea"/>
                <a:cs typeface="+mj-cs"/>
              </a:rPr>
              <a:t/>
            </a:r>
            <a:br>
              <a:rPr kumimoji="0" lang="ru-RU" sz="2000" b="0" i="0" u="none" strike="noStrike" kern="1200" cap="none" spc="0" normalizeH="0" baseline="0" noProof="0" dirty="0" smtClean="0">
                <a:ln>
                  <a:noFill/>
                </a:ln>
                <a:solidFill>
                  <a:prstClr val="black"/>
                </a:solidFill>
                <a:effectLst/>
                <a:uLnTx/>
                <a:uFillTx/>
                <a:latin typeface="Calibri"/>
                <a:ea typeface="+mj-ea"/>
                <a:cs typeface="+mj-cs"/>
              </a:rPr>
            </a:br>
            <a:endParaRPr kumimoji="0" lang="ru-RU"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Объект 2">
            <a:extLst>
              <a:ext uri="{FF2B5EF4-FFF2-40B4-BE49-F238E27FC236}">
                <a16:creationId xmlns:a16="http://schemas.microsoft.com/office/drawing/2014/main" xmlns="" id="{92D3CCC5-C112-4F1F-98C7-AD41C01220D4}"/>
              </a:ext>
            </a:extLst>
          </p:cNvPr>
          <p:cNvGraphicFramePr>
            <a:graphicFrameLocks/>
          </p:cNvGraphicFramePr>
          <p:nvPr>
            <p:extLst>
              <p:ext uri="{D42A27DB-BD31-4B8C-83A1-F6EECF244321}">
                <p14:modId xmlns:p14="http://schemas.microsoft.com/office/powerpoint/2010/main" xmlns="" val="370752425"/>
              </p:ext>
            </p:extLst>
          </p:nvPr>
        </p:nvGraphicFramePr>
        <p:xfrm>
          <a:off x="428596" y="3643314"/>
          <a:ext cx="8372597" cy="1720593"/>
        </p:xfrm>
        <a:graphic>
          <a:graphicData uri="http://schemas.openxmlformats.org/drawingml/2006/table">
            <a:tbl>
              <a:tblPr>
                <a:tableStyleId>{616DA210-FB5B-4158-B5E0-FEB733F419BA}</a:tableStyleId>
              </a:tblPr>
              <a:tblGrid>
                <a:gridCol w="2218380">
                  <a:extLst>
                    <a:ext uri="{9D8B030D-6E8A-4147-A177-3AD203B41FA5}">
                      <a16:colId xmlns:a16="http://schemas.microsoft.com/office/drawing/2014/main" xmlns="" val="20000"/>
                    </a:ext>
                  </a:extLst>
                </a:gridCol>
                <a:gridCol w="1484884">
                  <a:extLst>
                    <a:ext uri="{9D8B030D-6E8A-4147-A177-3AD203B41FA5}">
                      <a16:colId xmlns:a16="http://schemas.microsoft.com/office/drawing/2014/main" xmlns="" val="20001"/>
                    </a:ext>
                  </a:extLst>
                </a:gridCol>
                <a:gridCol w="1699565">
                  <a:extLst>
                    <a:ext uri="{9D8B030D-6E8A-4147-A177-3AD203B41FA5}">
                      <a16:colId xmlns:a16="http://schemas.microsoft.com/office/drawing/2014/main" xmlns="" val="20002"/>
                    </a:ext>
                  </a:extLst>
                </a:gridCol>
                <a:gridCol w="1484884">
                  <a:extLst>
                    <a:ext uri="{9D8B030D-6E8A-4147-A177-3AD203B41FA5}">
                      <a16:colId xmlns:a16="http://schemas.microsoft.com/office/drawing/2014/main" xmlns="" val="20003"/>
                    </a:ext>
                  </a:extLst>
                </a:gridCol>
                <a:gridCol w="1484884"/>
              </a:tblGrid>
              <a:tr h="294120">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Вид услуг</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Сумма заключенных договоров</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gridSpan="3">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Исполнение за 12 месяцев в </a:t>
                      </a:r>
                      <a:r>
                        <a:rPr lang="ru-RU" sz="1100" b="1" u="none" strike="noStrike" dirty="0">
                          <a:solidFill>
                            <a:schemeClr val="tx1"/>
                          </a:solidFill>
                          <a:effectLst/>
                          <a:latin typeface="Times New Roman" panose="02020603050405020304" pitchFamily="18" charset="0"/>
                          <a:cs typeface="Times New Roman" panose="02020603050405020304" pitchFamily="18" charset="0"/>
                        </a:rPr>
                        <a:t>рамках ГОБМП</a:t>
                      </a: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hMerge="1">
                  <a:txBody>
                    <a:bodyPr/>
                    <a:lstStyle/>
                    <a:p>
                      <a:endParaRPr lang="ru-RU"/>
                    </a:p>
                  </a:txBody>
                  <a:tcPr/>
                </a:tc>
                <a:tc hMerge="1">
                  <a:txBody>
                    <a:bodyPr/>
                    <a:lstStyle/>
                    <a:p>
                      <a:pPr algn="ctr" rtl="0" fontAlgn="ct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0"/>
                  </a:ext>
                </a:extLst>
              </a:tr>
              <a:tr h="292463">
                <a:tc vMerge="1">
                  <a:txBody>
                    <a:bodyPr/>
                    <a:lstStyle/>
                    <a:p>
                      <a:endParaRPr lang="ru-RU"/>
                    </a:p>
                  </a:txBody>
                  <a:tcPr/>
                </a:tc>
                <a:tc vMerge="1">
                  <a:txBody>
                    <a:bodyPr/>
                    <a:lstStyle/>
                    <a:p>
                      <a:endParaRPr lang="ru-RU"/>
                    </a:p>
                  </a:txBody>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Предъявлено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Принято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kk-KZ" sz="1100" b="1" i="0" u="none" strike="noStrike" dirty="0" smtClean="0">
                          <a:solidFill>
                            <a:srgbClr val="000000"/>
                          </a:solidFill>
                          <a:effectLst/>
                          <a:latin typeface="Times New Roman" pitchFamily="18" charset="0"/>
                          <a:cs typeface="Times New Roman" pitchFamily="18" charset="0"/>
                        </a:rPr>
                        <a:t>Удержано</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1"/>
                  </a:ext>
                </a:extLst>
              </a:tr>
              <a:tr h="306897">
                <a:tc>
                  <a:txBody>
                    <a:bodyPr/>
                    <a:lstStyle/>
                    <a:p>
                      <a:pPr algn="l" rtl="0" fontAlgn="ctr"/>
                      <a:r>
                        <a:rPr lang="ru-RU" sz="1100" b="1" u="none" strike="noStrike" dirty="0">
                          <a:effectLst/>
                          <a:latin typeface="Times New Roman" panose="02020603050405020304" pitchFamily="18" charset="0"/>
                          <a:cs typeface="Times New Roman" panose="02020603050405020304" pitchFamily="18" charset="0"/>
                        </a:rPr>
                        <a:t>ВСЕГО</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2169169,3</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2245178,0</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1938689,4</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306488,6</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extLst>
                  <a:ext uri="{0D108BD9-81ED-4DB2-BD59-A6C34878D82A}">
                    <a16:rowId xmlns:a16="http://schemas.microsoft.com/office/drawing/2014/main" xmlns="" val="10002"/>
                  </a:ext>
                </a:extLst>
              </a:tr>
              <a:tr h="286055">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Вид услуг</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row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Сумма заключенных договоров</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gridSpan="2">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Исполнение за 12 месяцев в </a:t>
                      </a:r>
                      <a:r>
                        <a:rPr lang="ru-RU" sz="1100" b="1" u="none" strike="noStrike" dirty="0">
                          <a:solidFill>
                            <a:schemeClr val="tx1"/>
                          </a:solidFill>
                          <a:effectLst/>
                          <a:latin typeface="Times New Roman" panose="02020603050405020304" pitchFamily="18" charset="0"/>
                          <a:cs typeface="Times New Roman" panose="02020603050405020304" pitchFamily="18" charset="0"/>
                        </a:rPr>
                        <a:t>рамках ОСМС</a:t>
                      </a: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hMerge="1">
                  <a:txBody>
                    <a:bodyPr/>
                    <a:lstStyle/>
                    <a:p>
                      <a:endParaRPr lang="ru-RU"/>
                    </a:p>
                  </a:txBody>
                  <a:tcPr/>
                </a:tc>
                <a:tc>
                  <a:txBody>
                    <a:bodyPr/>
                    <a:lstStyle/>
                    <a:p>
                      <a:pPr algn="ctr" rtl="0" fontAlgn="ctr"/>
                      <a:endParaRPr lang="ru-RU" sz="11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7"/>
                  </a:ext>
                </a:extLst>
              </a:tr>
              <a:tr h="280650">
                <a:tc vMerge="1">
                  <a:txBody>
                    <a:bodyPr/>
                    <a:lstStyle/>
                    <a:p>
                      <a:endParaRPr lang="ru-RU"/>
                    </a:p>
                  </a:txBody>
                  <a:tcPr/>
                </a:tc>
                <a:tc vMerge="1">
                  <a:txBody>
                    <a:bodyPr/>
                    <a:lstStyle/>
                    <a:p>
                      <a:endParaRPr lang="ru-RU"/>
                    </a:p>
                  </a:txBody>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Предъявлено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ru-RU" sz="1100" b="1" u="none" strike="noStrike" dirty="0">
                          <a:effectLst/>
                          <a:latin typeface="Times New Roman" panose="02020603050405020304" pitchFamily="18" charset="0"/>
                          <a:cs typeface="Times New Roman" panose="02020603050405020304" pitchFamily="18" charset="0"/>
                        </a:rPr>
                        <a:t>Принято к оплате</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8"/>
                  </a:ext>
                </a:extLst>
              </a:tr>
              <a:tr h="260408">
                <a:tc>
                  <a:txBody>
                    <a:bodyPr/>
                    <a:lstStyle/>
                    <a:p>
                      <a:pPr algn="l" rtl="0" fontAlgn="ctr"/>
                      <a:r>
                        <a:rPr lang="ru-RU" sz="1100" b="1" u="none" strike="noStrike" dirty="0">
                          <a:effectLst/>
                          <a:latin typeface="Times New Roman" panose="02020603050405020304" pitchFamily="18" charset="0"/>
                          <a:cs typeface="Times New Roman" panose="02020603050405020304" pitchFamily="18" charset="0"/>
                        </a:rPr>
                        <a:t>ВСЕГО</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31266,6</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32767,0</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28160,7</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100" b="1" i="0" u="none" strike="noStrike" dirty="0" smtClean="0">
                          <a:solidFill>
                            <a:srgbClr val="000000"/>
                          </a:solidFill>
                          <a:effectLst/>
                          <a:latin typeface="Times New Roman" pitchFamily="18" charset="0"/>
                          <a:cs typeface="Times New Roman" pitchFamily="18" charset="0"/>
                        </a:rPr>
                        <a:t>4606,3</a:t>
                      </a:r>
                      <a:endParaRPr lang="ru-RU" sz="1100" b="1" i="0" u="none" strike="noStrike" dirty="0">
                        <a:solidFill>
                          <a:srgbClr val="000000"/>
                        </a:solidFill>
                        <a:effectLst/>
                        <a:latin typeface="Times New Roman" pitchFamily="18" charset="0"/>
                        <a:cs typeface="Times New Roman" pitchFamily="18" charset="0"/>
                      </a:endParaRPr>
                    </a:p>
                  </a:txBody>
                  <a:tcPr marL="9525" marR="9525" marT="9525" marB="0" anchor="b"/>
                </a:tc>
                <a:extLst>
                  <a:ext uri="{0D108BD9-81ED-4DB2-BD59-A6C34878D82A}">
                    <a16:rowId xmlns:a16="http://schemas.microsoft.com/office/drawing/2014/main" xmlns=""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xmlns="" id="{B73BF3D3-108C-4B3E-9153-84F054194A95}"/>
              </a:ext>
            </a:extLst>
          </p:cNvPr>
          <p:cNvSpPr txBox="1">
            <a:spLocks/>
          </p:cNvSpPr>
          <p:nvPr/>
        </p:nvSpPr>
        <p:spPr>
          <a:xfrm>
            <a:off x="714348" y="500042"/>
            <a:ext cx="7886700" cy="367897"/>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2021-2022 </a:t>
            </a:r>
            <a:r>
              <a:rPr kumimoji="0" lang="ru-RU" sz="2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жылдарға арналған бюджеттің аурухана</a:t>
            </a:r>
            <a:r>
              <a:rPr kumimoji="0" lang="ru-RU"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бойынша</a:t>
            </a:r>
            <a:r>
              <a:rPr kumimoji="0" lang="ru-RU"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орындалуы</a:t>
            </a:r>
            <a:r>
              <a:rPr kumimoji="0" lang="ru-RU"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туралы</a:t>
            </a:r>
            <a:r>
              <a:rPr kumimoji="0" lang="ru-RU"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ақпарат</a:t>
            </a:r>
            <a:endParaRPr kumimoji="0" lang="ru-RU" sz="2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graphicFrame>
        <p:nvGraphicFramePr>
          <p:cNvPr id="7" name="Объект 4">
            <a:extLst>
              <a:ext uri="{FF2B5EF4-FFF2-40B4-BE49-F238E27FC236}">
                <a16:creationId xmlns:a16="http://schemas.microsoft.com/office/drawing/2014/main" xmlns="" id="{65F6BA66-3D77-4EA1-AF0A-6FAA6AAC035D}"/>
              </a:ext>
            </a:extLst>
          </p:cNvPr>
          <p:cNvGraphicFramePr>
            <a:graphicFrameLocks/>
          </p:cNvGraphicFramePr>
          <p:nvPr>
            <p:extLst>
              <p:ext uri="{D42A27DB-BD31-4B8C-83A1-F6EECF244321}">
                <p14:modId xmlns:p14="http://schemas.microsoft.com/office/powerpoint/2010/main" xmlns="" val="2113197414"/>
              </p:ext>
            </p:extLst>
          </p:nvPr>
        </p:nvGraphicFramePr>
        <p:xfrm>
          <a:off x="214282" y="1428736"/>
          <a:ext cx="8784977" cy="5214978"/>
        </p:xfrm>
        <a:graphic>
          <a:graphicData uri="http://schemas.openxmlformats.org/drawingml/2006/table">
            <a:tbl>
              <a:tblPr firstRow="1" bandRow="1">
                <a:tableStyleId>{69CF1AB2-1976-4502-BF36-3FF5EA218861}</a:tableStyleId>
              </a:tblPr>
              <a:tblGrid>
                <a:gridCol w="1905993">
                  <a:extLst>
                    <a:ext uri="{9D8B030D-6E8A-4147-A177-3AD203B41FA5}">
                      <a16:colId xmlns:a16="http://schemas.microsoft.com/office/drawing/2014/main" xmlns="" val="20000"/>
                    </a:ext>
                  </a:extLst>
                </a:gridCol>
                <a:gridCol w="1122934">
                  <a:extLst>
                    <a:ext uri="{9D8B030D-6E8A-4147-A177-3AD203B41FA5}">
                      <a16:colId xmlns:a16="http://schemas.microsoft.com/office/drawing/2014/main" xmlns="" val="20001"/>
                    </a:ext>
                  </a:extLst>
                </a:gridCol>
                <a:gridCol w="1147538">
                  <a:extLst>
                    <a:ext uri="{9D8B030D-6E8A-4147-A177-3AD203B41FA5}">
                      <a16:colId xmlns:a16="http://schemas.microsoft.com/office/drawing/2014/main" xmlns="" val="20002"/>
                    </a:ext>
                  </a:extLst>
                </a:gridCol>
                <a:gridCol w="1018120">
                  <a:extLst>
                    <a:ext uri="{9D8B030D-6E8A-4147-A177-3AD203B41FA5}">
                      <a16:colId xmlns:a16="http://schemas.microsoft.com/office/drawing/2014/main" xmlns="" val="20003"/>
                    </a:ext>
                  </a:extLst>
                </a:gridCol>
                <a:gridCol w="1203144">
                  <a:extLst>
                    <a:ext uri="{9D8B030D-6E8A-4147-A177-3AD203B41FA5}">
                      <a16:colId xmlns:a16="http://schemas.microsoft.com/office/drawing/2014/main" xmlns="" val="20004"/>
                    </a:ext>
                  </a:extLst>
                </a:gridCol>
                <a:gridCol w="1307128">
                  <a:extLst>
                    <a:ext uri="{9D8B030D-6E8A-4147-A177-3AD203B41FA5}">
                      <a16:colId xmlns:a16="http://schemas.microsoft.com/office/drawing/2014/main" xmlns="" val="20005"/>
                    </a:ext>
                  </a:extLst>
                </a:gridCol>
                <a:gridCol w="1080120">
                  <a:extLst>
                    <a:ext uri="{9D8B030D-6E8A-4147-A177-3AD203B41FA5}">
                      <a16:colId xmlns:a16="http://schemas.microsoft.com/office/drawing/2014/main" xmlns="" val="20006"/>
                    </a:ext>
                  </a:extLst>
                </a:gridCol>
              </a:tblGrid>
              <a:tr h="766909">
                <a:tc rowSpan="2">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p>
                      <a:pPr algn="ctr"/>
                      <a:endParaRPr lang="ru-RU" sz="1200" dirty="0">
                        <a:solidFill>
                          <a:schemeClr val="tx1"/>
                        </a:solidFill>
                        <a:latin typeface="Times New Roman" panose="02020603050405020304" pitchFamily="18" charset="0"/>
                        <a:cs typeface="Times New Roman" panose="02020603050405020304" pitchFamily="18" charset="0"/>
                      </a:endParaRPr>
                    </a:p>
                    <a:p>
                      <a:pPr algn="ctr"/>
                      <a:r>
                        <a:rPr lang="ru-RU" sz="1200" dirty="0" err="1">
                          <a:solidFill>
                            <a:schemeClr val="tx1"/>
                          </a:solidFill>
                          <a:latin typeface="Times New Roman" panose="02020603050405020304" pitchFamily="18" charset="0"/>
                          <a:cs typeface="Times New Roman" panose="02020603050405020304" pitchFamily="18" charset="0"/>
                        </a:rPr>
                        <a:t>Атауы</a:t>
                      </a:r>
                      <a:r>
                        <a:rPr lang="ru-RU" sz="1200" dirty="0">
                          <a:solidFill>
                            <a:schemeClr val="tx1"/>
                          </a:solidFill>
                          <a:latin typeface="Times New Roman" panose="02020603050405020304" pitchFamily="18" charset="0"/>
                          <a:cs typeface="Times New Roman" panose="02020603050405020304" pitchFamily="18" charset="0"/>
                        </a:rPr>
                        <a:t> </a:t>
                      </a:r>
                    </a:p>
                  </a:txBody>
                  <a:tcPr/>
                </a:tc>
                <a:tc gridSpan="3">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2021 жылғы бюджеттің 12 айға орындалуы  (мың</a:t>
                      </a:r>
                      <a:r>
                        <a:rPr lang="kk-KZ" sz="1200" baseline="0" dirty="0">
                          <a:solidFill>
                            <a:schemeClr val="tx1"/>
                          </a:solidFill>
                          <a:latin typeface="Times New Roman" panose="02020603050405020304" pitchFamily="18" charset="0"/>
                          <a:cs typeface="Times New Roman" panose="02020603050405020304" pitchFamily="18" charset="0"/>
                        </a:rPr>
                        <a:t> тенге)</a:t>
                      </a:r>
                      <a:endParaRPr lang="ru-RU" sz="1200"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gridSpan="3">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2022 жылғы бюджеттің 12 айға орындалуы  (мың</a:t>
                      </a:r>
                      <a:r>
                        <a:rPr lang="kk-KZ" sz="1200" baseline="0" dirty="0">
                          <a:solidFill>
                            <a:schemeClr val="tx1"/>
                          </a:solidFill>
                          <a:latin typeface="Times New Roman" panose="02020603050405020304" pitchFamily="18" charset="0"/>
                          <a:cs typeface="Times New Roman" panose="02020603050405020304" pitchFamily="18" charset="0"/>
                        </a:rPr>
                        <a:t> тенге)</a:t>
                      </a:r>
                      <a:endParaRPr lang="ru-RU" sz="1200"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xmlns="" val="10000"/>
                  </a:ext>
                </a:extLst>
              </a:tr>
              <a:tr h="766909">
                <a:tc vMerge="1">
                  <a:txBody>
                    <a:bodyPr/>
                    <a:lstStyle/>
                    <a:p>
                      <a:endParaRPr lang="ru-RU" dirty="0"/>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2021 жылғы жоспар </a:t>
                      </a:r>
                      <a:endParaRPr lang="ru-RU" sz="1200" dirty="0">
                        <a:solidFill>
                          <a:schemeClr val="tx1"/>
                        </a:solidFill>
                        <a:latin typeface="Times New Roman" pitchFamily="18" charset="0"/>
                        <a:cs typeface="Times New Roman" pitchFamily="18" charset="0"/>
                      </a:endParaRPr>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12 айдағы орындалуы </a:t>
                      </a:r>
                      <a:endParaRPr lang="ru-RU" sz="1200" dirty="0">
                        <a:solidFill>
                          <a:schemeClr val="tx1"/>
                        </a:solidFill>
                        <a:latin typeface="Times New Roman" pitchFamily="18" charset="0"/>
                        <a:cs typeface="Times New Roman" pitchFamily="18" charset="0"/>
                      </a:endParaRPr>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Орындалу </a:t>
                      </a:r>
                      <a:r>
                        <a:rPr lang="ru-RU" sz="1200" dirty="0">
                          <a:solidFill>
                            <a:schemeClr val="tx1"/>
                          </a:solidFill>
                          <a:latin typeface="Times New Roman" panose="02020603050405020304" pitchFamily="18" charset="0"/>
                          <a:cs typeface="Times New Roman" panose="02020603050405020304" pitchFamily="18" charset="0"/>
                        </a:rPr>
                        <a:t>%</a:t>
                      </a:r>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2022 </a:t>
                      </a:r>
                    </a:p>
                    <a:p>
                      <a:pPr algn="ctr"/>
                      <a:r>
                        <a:rPr lang="kk-KZ" sz="1200" dirty="0">
                          <a:solidFill>
                            <a:schemeClr val="tx1"/>
                          </a:solidFill>
                          <a:latin typeface="Times New Roman" panose="02020603050405020304" pitchFamily="18" charset="0"/>
                          <a:cs typeface="Times New Roman" panose="02020603050405020304" pitchFamily="18" charset="0"/>
                        </a:rPr>
                        <a:t>жылғы жоспар </a:t>
                      </a:r>
                      <a:endParaRPr lang="ru-RU" sz="1200" dirty="0">
                        <a:solidFill>
                          <a:schemeClr val="tx1"/>
                        </a:solidFill>
                        <a:latin typeface="Times New Roman" pitchFamily="18" charset="0"/>
                        <a:cs typeface="Times New Roman" pitchFamily="18" charset="0"/>
                      </a:endParaRPr>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12 айдағы орындалуы </a:t>
                      </a:r>
                      <a:endParaRPr lang="ru-RU" sz="1200" dirty="0">
                        <a:solidFill>
                          <a:schemeClr val="tx1"/>
                        </a:solidFill>
                        <a:latin typeface="Times New Roman" pitchFamily="18" charset="0"/>
                        <a:cs typeface="Times New Roman" pitchFamily="18" charset="0"/>
                      </a:endParaRPr>
                    </a:p>
                  </a:txBody>
                  <a:tcPr/>
                </a:tc>
                <a:tc>
                  <a:txBody>
                    <a:bodyPr/>
                    <a:lstStyle/>
                    <a:p>
                      <a:pPr algn="ctr"/>
                      <a:r>
                        <a:rPr lang="kk-KZ" sz="1200" dirty="0">
                          <a:solidFill>
                            <a:schemeClr val="tx1"/>
                          </a:solidFill>
                          <a:latin typeface="Times New Roman" panose="02020603050405020304" pitchFamily="18" charset="0"/>
                          <a:cs typeface="Times New Roman" panose="02020603050405020304" pitchFamily="18" charset="0"/>
                        </a:rPr>
                        <a:t>Орындалу </a:t>
                      </a:r>
                      <a:r>
                        <a:rPr lang="ru-RU" sz="1200" dirty="0">
                          <a:solidFill>
                            <a:schemeClr val="tx1"/>
                          </a:solidFill>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xmlns="" val="10001"/>
                  </a:ext>
                </a:extLst>
              </a:tr>
              <a:tr h="460145">
                <a:tc>
                  <a:txBody>
                    <a:bodyPr/>
                    <a:lstStyle/>
                    <a:p>
                      <a:pPr algn="l"/>
                      <a:r>
                        <a:rPr lang="ru-RU" sz="1200" dirty="0">
                          <a:solidFill>
                            <a:schemeClr val="tx1"/>
                          </a:solidFill>
                          <a:latin typeface="Times New Roman" panose="02020603050405020304" pitchFamily="18" charset="0"/>
                          <a:cs typeface="Times New Roman" panose="02020603050405020304" pitchFamily="18" charset="0"/>
                        </a:rPr>
                        <a:t>Е</a:t>
                      </a:r>
                      <a:r>
                        <a:rPr lang="kk-KZ" sz="1200" dirty="0">
                          <a:solidFill>
                            <a:schemeClr val="tx1"/>
                          </a:solidFill>
                          <a:latin typeface="Times New Roman" panose="02020603050405020304" pitchFamily="18" charset="0"/>
                          <a:cs typeface="Times New Roman" panose="02020603050405020304" pitchFamily="18" charset="0"/>
                        </a:rPr>
                        <a:t>ңбекақы</a:t>
                      </a:r>
                      <a:r>
                        <a:rPr lang="kk-KZ" sz="1200" baseline="0" dirty="0">
                          <a:solidFill>
                            <a:schemeClr val="tx1"/>
                          </a:solidFill>
                          <a:latin typeface="Times New Roman" panose="02020603050405020304" pitchFamily="18" charset="0"/>
                          <a:cs typeface="Times New Roman" panose="02020603050405020304" pitchFamily="18" charset="0"/>
                        </a:rPr>
                        <a:t> </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1" i="0" u="none" strike="noStrike" dirty="0" smtClean="0">
                          <a:solidFill>
                            <a:srgbClr val="000000"/>
                          </a:solidFill>
                          <a:effectLst/>
                          <a:latin typeface="Times New Roman"/>
                        </a:rPr>
                        <a:t>5291250,0</a:t>
                      </a:r>
                      <a:endParaRPr lang="ru-RU" sz="1200" b="1" i="0" u="none" strike="noStrike" dirty="0">
                        <a:solidFill>
                          <a:srgbClr val="000000"/>
                        </a:solidFill>
                        <a:effectLst/>
                        <a:latin typeface="Times New Roman"/>
                      </a:endParaRPr>
                    </a:p>
                  </a:txBody>
                  <a:tcPr marL="9525" marR="9525" marT="9525" marB="0" anchor="ctr"/>
                </a:tc>
                <a:tc>
                  <a:txBody>
                    <a:bodyPr/>
                    <a:lstStyle/>
                    <a:p>
                      <a:pPr algn="ctr" rtl="0" fontAlgn="ctr"/>
                      <a:r>
                        <a:rPr lang="kk-KZ" sz="1200" b="1" i="0" u="none" strike="noStrike" dirty="0" smtClean="0">
                          <a:solidFill>
                            <a:srgbClr val="000000"/>
                          </a:solidFill>
                          <a:effectLst/>
                          <a:latin typeface="Times New Roman"/>
                        </a:rPr>
                        <a:t>5291250,0</a:t>
                      </a:r>
                      <a:endParaRPr lang="ru-RU" sz="1200" b="1" i="0" u="none" strike="noStrike" dirty="0">
                        <a:solidFill>
                          <a:srgbClr val="000000"/>
                        </a:solidFill>
                        <a:effectLst/>
                        <a:latin typeface="Times New Roman"/>
                      </a:endParaRPr>
                    </a:p>
                  </a:txBody>
                  <a:tcPr marL="9525" marR="9525" marT="9525" marB="0" anchor="ctr"/>
                </a:tc>
                <a:tc>
                  <a:txBody>
                    <a:bodyPr/>
                    <a:lstStyle/>
                    <a:p>
                      <a:pPr algn="ctr" rtl="0" fontAlgn="ctr"/>
                      <a:r>
                        <a:rPr lang="kk-KZ" sz="1200" b="1" i="0" u="none" strike="noStrike" dirty="0" smtClean="0">
                          <a:solidFill>
                            <a:srgbClr val="000000"/>
                          </a:solidFill>
                          <a:effectLst/>
                          <a:latin typeface="Times New Roman"/>
                        </a:rPr>
                        <a:t>100</a:t>
                      </a:r>
                      <a:r>
                        <a:rPr lang="ru-RU" sz="1200" b="1" dirty="0" smtClean="0">
                          <a:solidFill>
                            <a:schemeClr val="tx1"/>
                          </a:solidFill>
                          <a:latin typeface="Times New Roman" panose="02020603050405020304" pitchFamily="18" charset="0"/>
                          <a:cs typeface="Times New Roman" panose="02020603050405020304" pitchFamily="18" charset="0"/>
                        </a:rPr>
                        <a:t>%</a:t>
                      </a:r>
                      <a:endParaRPr lang="ru-RU" sz="1200" b="1"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1992588,5</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1992588,5</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fontAlgn="b"/>
                      <a:r>
                        <a:rPr lang="kk-KZ" sz="1200" b="0" i="0" u="none" strike="noStrike" dirty="0" smtClean="0">
                          <a:effectLst/>
                          <a:latin typeface="Times New Roman" pitchFamily="18" charset="0"/>
                          <a:cs typeface="Times New Roman" pitchFamily="18" charset="0"/>
                        </a:rPr>
                        <a:t>100</a:t>
                      </a:r>
                      <a:r>
                        <a:rPr lang="ru-RU" sz="1200" dirty="0" smtClean="0">
                          <a:solidFill>
                            <a:schemeClr val="tx1"/>
                          </a:solidFill>
                          <a:latin typeface="Times New Roman" panose="02020603050405020304" pitchFamily="18" charset="0"/>
                          <a:cs typeface="Times New Roman" panose="02020603050405020304" pitchFamily="18" charset="0"/>
                        </a:rPr>
                        <a:t>%</a:t>
                      </a:r>
                      <a:endParaRPr lang="ru-RU" sz="1200" b="0" i="0" u="none" strike="noStrike" dirty="0">
                        <a:effectLst/>
                        <a:latin typeface="Times New Roman" pitchFamily="18" charset="0"/>
                        <a:cs typeface="Times New Roman" pitchFamily="18" charset="0"/>
                      </a:endParaRPr>
                    </a:p>
                  </a:txBody>
                  <a:tcPr marL="9525" marR="9525" marT="9525" marB="0" anchor="b"/>
                </a:tc>
                <a:extLst>
                  <a:ext uri="{0D108BD9-81ED-4DB2-BD59-A6C34878D82A}">
                    <a16:rowId xmlns:a16="http://schemas.microsoft.com/office/drawing/2014/main" xmlns="" val="10002"/>
                  </a:ext>
                </a:extLst>
              </a:tr>
              <a:tr h="460145">
                <a:tc>
                  <a:txBody>
                    <a:bodyPr/>
                    <a:lstStyle/>
                    <a:p>
                      <a:pPr algn="l"/>
                      <a:r>
                        <a:rPr lang="kk-KZ" sz="1200" dirty="0">
                          <a:solidFill>
                            <a:schemeClr val="tx1"/>
                          </a:solidFill>
                          <a:latin typeface="Times New Roman" panose="02020603050405020304" pitchFamily="18" charset="0"/>
                          <a:cs typeface="Times New Roman" panose="02020603050405020304" pitchFamily="18" charset="0"/>
                        </a:rPr>
                        <a:t>Салықтар</a:t>
                      </a:r>
                      <a:endParaRPr lang="ru-RU" sz="1200" dirty="0">
                        <a:solidFill>
                          <a:schemeClr val="tx1"/>
                        </a:solidFill>
                        <a:latin typeface="Times New Roman" pitchFamily="18" charset="0"/>
                        <a:cs typeface="Times New Roman" pitchFamily="18" charset="0"/>
                      </a:endParaRPr>
                    </a:p>
                  </a:txBody>
                  <a:tcPr/>
                </a:tc>
                <a:tc>
                  <a:txBody>
                    <a:bodyPr/>
                    <a:lstStyle/>
                    <a:p>
                      <a:pPr algn="ctr" rtl="0" fontAlgn="b"/>
                      <a:r>
                        <a:rPr lang="kk-KZ" sz="1200" b="0" i="0" u="none" strike="noStrike" dirty="0" smtClean="0">
                          <a:solidFill>
                            <a:srgbClr val="000000"/>
                          </a:solidFill>
                          <a:effectLst/>
                          <a:latin typeface="Times New Roman"/>
                        </a:rPr>
                        <a:t>219627,0</a:t>
                      </a:r>
                      <a:endParaRPr lang="ru-RU" sz="1200" b="0" i="0" u="none" strike="noStrike" dirty="0">
                        <a:solidFill>
                          <a:srgbClr val="000000"/>
                        </a:solidFill>
                        <a:effectLst/>
                        <a:latin typeface="Times New Roman"/>
                      </a:endParaRPr>
                    </a:p>
                  </a:txBody>
                  <a:tcPr marL="9525" marR="9525" marT="9525" marB="0" anchor="b"/>
                </a:tc>
                <a:tc>
                  <a:txBody>
                    <a:bodyPr/>
                    <a:lstStyle/>
                    <a:p>
                      <a:pPr algn="ctr" rtl="0" fontAlgn="b"/>
                      <a:r>
                        <a:rPr lang="kk-KZ" sz="1200" b="0" i="0" u="none" strike="noStrike" dirty="0" smtClean="0">
                          <a:solidFill>
                            <a:srgbClr val="000000"/>
                          </a:solidFill>
                          <a:effectLst/>
                          <a:latin typeface="Times New Roman"/>
                        </a:rPr>
                        <a:t>219627,0</a:t>
                      </a:r>
                      <a:endParaRPr lang="ru-RU" sz="1200" b="0" i="0" u="none" strike="noStrike" dirty="0">
                        <a:solidFill>
                          <a:srgbClr val="000000"/>
                        </a:solidFill>
                        <a:effectLst/>
                        <a:latin typeface="Times New Roman"/>
                      </a:endParaRPr>
                    </a:p>
                  </a:txBody>
                  <a:tcPr marL="9525" marR="9525" marT="9525" marB="0" anchor="b"/>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211761,7</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211761,7</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3"/>
                  </a:ext>
                </a:extLst>
              </a:tr>
              <a:tr h="460145">
                <a:tc>
                  <a:txBody>
                    <a:bodyPr/>
                    <a:lstStyle/>
                    <a:p>
                      <a:pPr algn="l"/>
                      <a:r>
                        <a:rPr lang="kk-KZ" sz="1200" dirty="0">
                          <a:solidFill>
                            <a:schemeClr val="tx1"/>
                          </a:solidFill>
                          <a:latin typeface="Times New Roman" panose="02020603050405020304" pitchFamily="18" charset="0"/>
                          <a:cs typeface="Times New Roman" panose="02020603050405020304" pitchFamily="18" charset="0"/>
                        </a:rPr>
                        <a:t>Медикаменттер</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0" i="0" u="none" strike="noStrike" dirty="0" smtClean="0">
                          <a:solidFill>
                            <a:srgbClr val="000000"/>
                          </a:solidFill>
                          <a:effectLst/>
                          <a:latin typeface="Times New Roman"/>
                        </a:rPr>
                        <a:t>1410038,0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kk-KZ" sz="1200" b="0" i="0" u="none" strike="noStrike" dirty="0" smtClean="0">
                          <a:solidFill>
                            <a:srgbClr val="000000"/>
                          </a:solidFill>
                          <a:effectLst/>
                          <a:latin typeface="Times New Roman"/>
                        </a:rPr>
                        <a:t>1410038,0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837850,6</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837850,6</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5"/>
                  </a:ext>
                </a:extLst>
              </a:tr>
              <a:tr h="460145">
                <a:tc>
                  <a:txBody>
                    <a:bodyPr/>
                    <a:lstStyle/>
                    <a:p>
                      <a:pPr algn="l"/>
                      <a:r>
                        <a:rPr lang="kk-KZ" sz="1200" dirty="0">
                          <a:solidFill>
                            <a:schemeClr val="tx1"/>
                          </a:solidFill>
                          <a:latin typeface="Times New Roman" panose="02020603050405020304" pitchFamily="18" charset="0"/>
                          <a:cs typeface="Times New Roman" panose="02020603050405020304" pitchFamily="18" charset="0"/>
                        </a:rPr>
                        <a:t>Басқа тауарлар</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0" i="0" u="none" strike="noStrike" dirty="0" smtClean="0">
                          <a:solidFill>
                            <a:srgbClr val="000000"/>
                          </a:solidFill>
                          <a:effectLst/>
                          <a:latin typeface="Times New Roman"/>
                        </a:rPr>
                        <a:t>135852,0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kk-KZ" sz="1200" b="0" i="0" u="none" strike="noStrike" dirty="0" smtClean="0">
                          <a:solidFill>
                            <a:srgbClr val="000000"/>
                          </a:solidFill>
                          <a:effectLst/>
                          <a:latin typeface="Times New Roman"/>
                        </a:rPr>
                        <a:t>135852,0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57536,3</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57536,3</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6"/>
                  </a:ext>
                </a:extLst>
              </a:tr>
              <a:tr h="460145">
                <a:tc>
                  <a:txBody>
                    <a:bodyPr/>
                    <a:lstStyle/>
                    <a:p>
                      <a:pPr algn="l"/>
                      <a:r>
                        <a:rPr lang="kk-KZ" sz="1200" dirty="0">
                          <a:solidFill>
                            <a:schemeClr val="tx1"/>
                          </a:solidFill>
                          <a:latin typeface="Times New Roman" panose="02020603050405020304" pitchFamily="18" charset="0"/>
                          <a:cs typeface="Times New Roman" panose="02020603050405020304" pitchFamily="18" charset="0"/>
                        </a:rPr>
                        <a:t>Коммуналдық қызметтер</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0" i="0" u="none" strike="noStrike" dirty="0" smtClean="0">
                          <a:solidFill>
                            <a:srgbClr val="000000"/>
                          </a:solidFill>
                          <a:effectLst/>
                          <a:latin typeface="Times New Roman"/>
                        </a:rPr>
                        <a:t>163481,0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kk-KZ" sz="1200" b="0" i="0" u="none" strike="noStrike" dirty="0" smtClean="0">
                          <a:solidFill>
                            <a:srgbClr val="000000"/>
                          </a:solidFill>
                          <a:effectLst/>
                          <a:latin typeface="Times New Roman"/>
                        </a:rPr>
                        <a:t>163481,0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134386,0</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134386,0</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7"/>
                  </a:ext>
                </a:extLst>
              </a:tr>
              <a:tr h="460145">
                <a:tc>
                  <a:txBody>
                    <a:bodyPr/>
                    <a:lstStyle/>
                    <a:p>
                      <a:pPr algn="l"/>
                      <a:r>
                        <a:rPr lang="kk-KZ" sz="1200" dirty="0">
                          <a:solidFill>
                            <a:schemeClr val="tx1"/>
                          </a:solidFill>
                          <a:latin typeface="Times New Roman" panose="02020603050405020304" pitchFamily="18" charset="0"/>
                          <a:cs typeface="Times New Roman" panose="02020603050405020304" pitchFamily="18" charset="0"/>
                        </a:rPr>
                        <a:t>Басқа шығындар</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0" i="0" u="none" strike="noStrike" dirty="0" smtClean="0">
                          <a:solidFill>
                            <a:srgbClr val="000000"/>
                          </a:solidFill>
                          <a:effectLst/>
                          <a:latin typeface="Times New Roman"/>
                        </a:rPr>
                        <a:t>9813804,0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kk-KZ" sz="1200" b="0" i="0" u="none" strike="noStrike" dirty="0" smtClean="0">
                          <a:solidFill>
                            <a:srgbClr val="000000"/>
                          </a:solidFill>
                          <a:effectLst/>
                          <a:latin typeface="Times New Roman"/>
                        </a:rPr>
                        <a:t>9813804,0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334916,0</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t"/>
                      <a:r>
                        <a:rPr lang="kk-KZ" sz="1200" b="0" i="0" u="none" strike="noStrike" dirty="0" smtClean="0">
                          <a:solidFill>
                            <a:srgbClr val="000000"/>
                          </a:solidFill>
                          <a:effectLst/>
                          <a:latin typeface="Times New Roman" pitchFamily="18" charset="0"/>
                          <a:cs typeface="Times New Roman" pitchFamily="18" charset="0"/>
                        </a:rPr>
                        <a:t>334916,0</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8"/>
                  </a:ext>
                </a:extLst>
              </a:tr>
              <a:tr h="460145">
                <a:tc>
                  <a:txBody>
                    <a:bodyPr/>
                    <a:lstStyle/>
                    <a:p>
                      <a:pPr algn="l"/>
                      <a:r>
                        <a:rPr lang="kk-KZ" sz="1200" dirty="0" smtClean="0">
                          <a:solidFill>
                            <a:schemeClr val="tx1"/>
                          </a:solidFill>
                          <a:latin typeface="Times New Roman" pitchFamily="18" charset="0"/>
                          <a:cs typeface="Times New Roman" pitchFamily="18" charset="0"/>
                        </a:rPr>
                        <a:t>Тамақ</a:t>
                      </a:r>
                      <a:endParaRPr lang="ru-RU" sz="1200" dirty="0">
                        <a:solidFill>
                          <a:schemeClr val="tx1"/>
                        </a:solidFill>
                        <a:latin typeface="Times New Roman" pitchFamily="18" charset="0"/>
                        <a:cs typeface="Times New Roman" pitchFamily="18" charset="0"/>
                      </a:endParaRPr>
                    </a:p>
                  </a:txBody>
                  <a:tcPr/>
                </a:tc>
                <a:tc>
                  <a:txBody>
                    <a:bodyPr/>
                    <a:lstStyle/>
                    <a:p>
                      <a:pPr algn="ctr" rtl="0" fontAlgn="ctr"/>
                      <a:r>
                        <a:rPr lang="kk-KZ" sz="1200" b="0" i="0" u="none" strike="noStrike" dirty="0" smtClean="0">
                          <a:solidFill>
                            <a:srgbClr val="000000"/>
                          </a:solidFill>
                          <a:effectLst/>
                          <a:latin typeface="Times New Roman"/>
                        </a:rPr>
                        <a:t>94321,0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kk-KZ" sz="1200" b="0" i="0" u="none" strike="noStrike" dirty="0" smtClean="0">
                          <a:solidFill>
                            <a:srgbClr val="000000"/>
                          </a:solidFill>
                          <a:effectLst/>
                          <a:latin typeface="Times New Roman"/>
                        </a:rPr>
                        <a:t>94321,0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tc>
                  <a:txBody>
                    <a:bodyPr/>
                    <a:lstStyle/>
                    <a:p>
                      <a:pPr algn="ctr" rtl="0" fontAlgn="b"/>
                      <a:r>
                        <a:rPr lang="kk-KZ" sz="1200" b="0" i="0" u="none" strike="noStrike" dirty="0" smtClean="0">
                          <a:solidFill>
                            <a:srgbClr val="000000"/>
                          </a:solidFill>
                          <a:effectLst/>
                          <a:latin typeface="Times New Roman" pitchFamily="18" charset="0"/>
                          <a:cs typeface="Times New Roman" pitchFamily="18" charset="0"/>
                        </a:rPr>
                        <a:t>65961,9</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200" b="0" i="0" u="none" strike="noStrike" dirty="0" smtClean="0">
                          <a:solidFill>
                            <a:srgbClr val="000000"/>
                          </a:solidFill>
                          <a:effectLst/>
                          <a:latin typeface="Times New Roman" pitchFamily="18" charset="0"/>
                          <a:cs typeface="Times New Roman" pitchFamily="18" charset="0"/>
                        </a:rPr>
                        <a:t>65961,9</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09"/>
                  </a:ext>
                </a:extLst>
              </a:tr>
              <a:tr h="460145">
                <a:tc>
                  <a:txBody>
                    <a:bodyPr/>
                    <a:lstStyle/>
                    <a:p>
                      <a:pPr algn="ctr"/>
                      <a:endParaRPr lang="ru-RU" sz="1200">
                        <a:solidFill>
                          <a:schemeClr val="tx1"/>
                        </a:solidFill>
                        <a:latin typeface="Times New Roman" pitchFamily="18" charset="0"/>
                        <a:cs typeface="Times New Roman" pitchFamily="18" charset="0"/>
                      </a:endParaRPr>
                    </a:p>
                  </a:txBody>
                  <a:tcPr/>
                </a:tc>
                <a:tc>
                  <a:txBody>
                    <a:bodyPr/>
                    <a:lstStyle/>
                    <a:p>
                      <a:pPr algn="ctr" rtl="0" fontAlgn="b"/>
                      <a:r>
                        <a:rPr lang="kk-KZ" sz="1200" b="1" i="0" u="none" strike="noStrike" dirty="0" smtClean="0">
                          <a:solidFill>
                            <a:srgbClr val="000000"/>
                          </a:solidFill>
                          <a:effectLst/>
                          <a:latin typeface="Times New Roman"/>
                        </a:rPr>
                        <a:t>1 712 8373,0</a:t>
                      </a:r>
                      <a:endParaRPr lang="ru-RU" sz="1200" b="1" i="0" u="none" strike="noStrike" dirty="0">
                        <a:solidFill>
                          <a:srgbClr val="000000"/>
                        </a:solidFill>
                        <a:effectLst/>
                        <a:latin typeface="Times New Roman"/>
                      </a:endParaRPr>
                    </a:p>
                  </a:txBody>
                  <a:tcPr marL="9525" marR="9525" marT="9525" marB="0" anchor="b"/>
                </a:tc>
                <a:tc>
                  <a:txBody>
                    <a:bodyPr/>
                    <a:lstStyle/>
                    <a:p>
                      <a:pPr algn="ctr" rtl="0" fontAlgn="b"/>
                      <a:r>
                        <a:rPr lang="kk-KZ" sz="1200" b="1" i="0" u="none" strike="noStrike" dirty="0" smtClean="0">
                          <a:solidFill>
                            <a:srgbClr val="000000"/>
                          </a:solidFill>
                          <a:effectLst/>
                          <a:latin typeface="Times New Roman"/>
                        </a:rPr>
                        <a:t>17128373,0</a:t>
                      </a:r>
                      <a:endParaRPr lang="ru-RU" sz="1200" b="1" i="0" u="none" strike="noStrike" dirty="0">
                        <a:solidFill>
                          <a:srgbClr val="000000"/>
                        </a:solidFill>
                        <a:effectLst/>
                        <a:latin typeface="Times New Roman"/>
                      </a:endParaRPr>
                    </a:p>
                  </a:txBody>
                  <a:tcPr marL="9525" marR="9525" marT="9525" marB="0" anchor="b"/>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1" i="0" u="none" strike="noStrike" dirty="0">
                        <a:solidFill>
                          <a:srgbClr val="000000"/>
                        </a:solidFill>
                        <a:effectLst/>
                        <a:latin typeface="Times New Roman"/>
                      </a:endParaRPr>
                    </a:p>
                  </a:txBody>
                  <a:tcPr marL="9525" marR="9525" marT="9525" marB="0" anchor="ctr"/>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3635001,0</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b"/>
                      <a:r>
                        <a:rPr lang="kk-KZ" sz="1200" b="1" i="0" u="none" strike="noStrike" dirty="0" smtClean="0">
                          <a:solidFill>
                            <a:srgbClr val="000000"/>
                          </a:solidFill>
                          <a:effectLst/>
                          <a:latin typeface="Times New Roman" pitchFamily="18" charset="0"/>
                          <a:cs typeface="Times New Roman" pitchFamily="18" charset="0"/>
                        </a:rPr>
                        <a:t>3635001,0</a:t>
                      </a:r>
                      <a:endParaRPr lang="ru-RU" sz="1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rtl="0" fontAlgn="ctr"/>
                      <a:r>
                        <a:rPr lang="ru-RU" sz="1200" dirty="0" smtClean="0">
                          <a:solidFill>
                            <a:schemeClr val="tx1"/>
                          </a:solidFill>
                          <a:latin typeface="Times New Roman" panose="02020603050405020304" pitchFamily="18" charset="0"/>
                          <a:cs typeface="Times New Roman" panose="02020603050405020304" pitchFamily="18" charset="0"/>
                        </a:rPr>
                        <a:t>100%</a:t>
                      </a:r>
                      <a:endParaRPr lang="ru-RU" sz="1200" b="1"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xmlns="" val="1001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a:extLst>
              <a:ext uri="{FF2B5EF4-FFF2-40B4-BE49-F238E27FC236}">
                <a16:creationId xmlns:a16="http://schemas.microsoft.com/office/drawing/2014/main" xmlns="" id="{F38790FA-02BF-430E-8107-F79FFDA17AFB}"/>
              </a:ext>
            </a:extLst>
          </p:cNvPr>
          <p:cNvSpPr>
            <a:spLocks noGrp="1"/>
          </p:cNvSpPr>
          <p:nvPr>
            <p:ph idx="1"/>
          </p:nvPr>
        </p:nvSpPr>
        <p:spPr>
          <a:xfrm>
            <a:off x="533400" y="457200"/>
            <a:ext cx="8229600"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lumMod val="75000"/>
                    <a:lumOff val="25000"/>
                  </a:prstClr>
                </a:solidFill>
                <a:latin typeface="+mn-lt"/>
                <a:ea typeface="+mn-ea"/>
                <a:cs typeface="+mn-cs"/>
              </a:defRPr>
            </a:pPr>
            <a:r>
              <a:rPr kumimoji="0" lang="ru-RU"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ДӘРІГЕРЛЕРДІҢ БІЛІКТІЛІК САНАТЫ</a:t>
            </a:r>
          </a:p>
        </p:txBody>
      </p:sp>
      <p:graphicFrame>
        <p:nvGraphicFramePr>
          <p:cNvPr id="6" name="Содержимое 3">
            <a:extLst>
              <a:ext uri="{FF2B5EF4-FFF2-40B4-BE49-F238E27FC236}">
                <a16:creationId xmlns:a16="http://schemas.microsoft.com/office/drawing/2014/main" xmlns="" id="{D8E9BF39-56BC-4CBE-B944-8B21BA9AF444}"/>
              </a:ext>
            </a:extLst>
          </p:cNvPr>
          <p:cNvGraphicFramePr>
            <a:graphicFrameLocks/>
          </p:cNvGraphicFramePr>
          <p:nvPr>
            <p:extLst>
              <p:ext uri="{D42A27DB-BD31-4B8C-83A1-F6EECF244321}">
                <p14:modId xmlns:p14="http://schemas.microsoft.com/office/powerpoint/2010/main" xmlns="" val="2117523132"/>
              </p:ext>
            </p:extLst>
          </p:nvPr>
        </p:nvGraphicFramePr>
        <p:xfrm>
          <a:off x="152400" y="1066800"/>
          <a:ext cx="4495800" cy="324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Содержимое 3">
            <a:extLst>
              <a:ext uri="{FF2B5EF4-FFF2-40B4-BE49-F238E27FC236}">
                <a16:creationId xmlns:a16="http://schemas.microsoft.com/office/drawing/2014/main" xmlns="" id="{05FF75F2-7F4A-48F3-904C-8022F0B2A3C2}"/>
              </a:ext>
            </a:extLst>
          </p:cNvPr>
          <p:cNvGraphicFramePr>
            <a:graphicFrameLocks/>
          </p:cNvGraphicFramePr>
          <p:nvPr>
            <p:extLst>
              <p:ext uri="{D42A27DB-BD31-4B8C-83A1-F6EECF244321}">
                <p14:modId xmlns:p14="http://schemas.microsoft.com/office/powerpoint/2010/main" xmlns="" val="2008761502"/>
              </p:ext>
            </p:extLst>
          </p:nvPr>
        </p:nvGraphicFramePr>
        <p:xfrm>
          <a:off x="4395372" y="1071547"/>
          <a:ext cx="4596228" cy="32364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Таблица 7">
            <a:extLst>
              <a:ext uri="{FF2B5EF4-FFF2-40B4-BE49-F238E27FC236}">
                <a16:creationId xmlns:a16="http://schemas.microsoft.com/office/drawing/2014/main" xmlns="" id="{A9CF2DAD-F6D0-4B14-A8E6-6CB4571D832A}"/>
              </a:ext>
            </a:extLst>
          </p:cNvPr>
          <p:cNvGraphicFramePr>
            <a:graphicFrameLocks noGrp="1"/>
          </p:cNvGraphicFramePr>
          <p:nvPr>
            <p:extLst>
              <p:ext uri="{D42A27DB-BD31-4B8C-83A1-F6EECF244321}">
                <p14:modId xmlns:p14="http://schemas.microsoft.com/office/powerpoint/2010/main" xmlns="" val="1578374354"/>
              </p:ext>
            </p:extLst>
          </p:nvPr>
        </p:nvGraphicFramePr>
        <p:xfrm>
          <a:off x="461963" y="4509120"/>
          <a:ext cx="8470549" cy="1121664"/>
        </p:xfrm>
        <a:graphic>
          <a:graphicData uri="http://schemas.openxmlformats.org/drawingml/2006/table">
            <a:tbl>
              <a:tblPr firstRow="1" firstCol="1" bandRow="1">
                <a:tableStyleId>{B301B821-A1FF-4177-AEE7-76D212191A09}</a:tableStyleId>
              </a:tblPr>
              <a:tblGrid>
                <a:gridCol w="1629531">
                  <a:extLst>
                    <a:ext uri="{9D8B030D-6E8A-4147-A177-3AD203B41FA5}">
                      <a16:colId xmlns:a16="http://schemas.microsoft.com/office/drawing/2014/main" xmlns="" val="3465609697"/>
                    </a:ext>
                  </a:extLst>
                </a:gridCol>
                <a:gridCol w="1533763">
                  <a:extLst>
                    <a:ext uri="{9D8B030D-6E8A-4147-A177-3AD203B41FA5}">
                      <a16:colId xmlns:a16="http://schemas.microsoft.com/office/drawing/2014/main" xmlns="" val="487365119"/>
                    </a:ext>
                  </a:extLst>
                </a:gridCol>
                <a:gridCol w="1533763"/>
                <a:gridCol w="1191629">
                  <a:extLst>
                    <a:ext uri="{9D8B030D-6E8A-4147-A177-3AD203B41FA5}">
                      <a16:colId xmlns:a16="http://schemas.microsoft.com/office/drawing/2014/main" xmlns="" val="862255844"/>
                    </a:ext>
                  </a:extLst>
                </a:gridCol>
                <a:gridCol w="1390234">
                  <a:extLst>
                    <a:ext uri="{9D8B030D-6E8A-4147-A177-3AD203B41FA5}">
                      <a16:colId xmlns:a16="http://schemas.microsoft.com/office/drawing/2014/main" xmlns="" val="3358663705"/>
                    </a:ext>
                  </a:extLst>
                </a:gridCol>
                <a:gridCol w="1191629">
                  <a:extLst>
                    <a:ext uri="{9D8B030D-6E8A-4147-A177-3AD203B41FA5}">
                      <a16:colId xmlns:a16="http://schemas.microsoft.com/office/drawing/2014/main" xmlns="" val="3308653420"/>
                    </a:ext>
                  </a:extLst>
                </a:gridCol>
              </a:tblGrid>
              <a:tr h="288032">
                <a:tc>
                  <a:txBody>
                    <a:bodyPr/>
                    <a:lstStyle/>
                    <a:p>
                      <a:endParaRPr lang="ru-RU" sz="1400" i="1" dirty="0">
                        <a:solidFill>
                          <a:schemeClr val="tx1"/>
                        </a:solidFill>
                        <a:effectLst/>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dirty="0">
                          <a:solidFill>
                            <a:schemeClr val="tx1"/>
                          </a:solidFill>
                          <a:effectLst/>
                          <a:latin typeface="Times New Roman" panose="02020603050405020304" pitchFamily="18" charset="0"/>
                          <a:cs typeface="Times New Roman" panose="02020603050405020304" pitchFamily="18" charset="0"/>
                        </a:rPr>
                        <a:t>Барлығы</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Маман сертификаты</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dirty="0">
                          <a:solidFill>
                            <a:schemeClr val="tx1"/>
                          </a:solidFill>
                          <a:effectLst/>
                          <a:latin typeface="Times New Roman" panose="02020603050405020304" pitchFamily="18" charset="0"/>
                          <a:cs typeface="Times New Roman" panose="02020603050405020304" pitchFamily="18" charset="0"/>
                        </a:rPr>
                        <a:t>Жоғары 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400" i="1" dirty="0">
                          <a:solidFill>
                            <a:schemeClr val="tx1"/>
                          </a:solidFill>
                          <a:effectLst/>
                          <a:latin typeface="Times New Roman" panose="02020603050405020304" pitchFamily="18" charset="0"/>
                          <a:cs typeface="Times New Roman" panose="02020603050405020304" pitchFamily="18" charset="0"/>
                        </a:rPr>
                        <a:t>I </a:t>
                      </a:r>
                      <a:r>
                        <a:rPr lang="kk-KZ" sz="1400" i="1" dirty="0">
                          <a:solidFill>
                            <a:schemeClr val="tx1"/>
                          </a:solidFill>
                          <a:effectLst/>
                          <a:latin typeface="Times New Roman" panose="02020603050405020304" pitchFamily="18" charset="0"/>
                          <a:cs typeface="Times New Roman" panose="02020603050405020304" pitchFamily="18" charset="0"/>
                        </a:rPr>
                        <a:t>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400" i="1" dirty="0">
                          <a:solidFill>
                            <a:schemeClr val="tx1"/>
                          </a:solidFill>
                          <a:effectLst/>
                          <a:latin typeface="Times New Roman" panose="02020603050405020304" pitchFamily="18" charset="0"/>
                          <a:cs typeface="Times New Roman" panose="02020603050405020304" pitchFamily="18" charset="0"/>
                        </a:rPr>
                        <a:t>II</a:t>
                      </a:r>
                      <a:r>
                        <a:rPr lang="kk-KZ" sz="1400" i="1" dirty="0">
                          <a:solidFill>
                            <a:schemeClr val="tx1"/>
                          </a:solidFill>
                          <a:effectLst/>
                          <a:latin typeface="Times New Roman" panose="02020603050405020304" pitchFamily="18" charset="0"/>
                          <a:cs typeface="Times New Roman" panose="02020603050405020304" pitchFamily="18" charset="0"/>
                        </a:rPr>
                        <a:t> 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63801623"/>
                  </a:ext>
                </a:extLst>
              </a:tr>
              <a:tr h="251196">
                <a:tc>
                  <a:txBody>
                    <a:bodyPr/>
                    <a:lstStyle/>
                    <a:p>
                      <a:pPr algn="ctr">
                        <a:lnSpc>
                          <a:spcPct val="115000"/>
                        </a:lnSpc>
                        <a:spcAft>
                          <a:spcPts val="1000"/>
                        </a:spcAft>
                      </a:pPr>
                      <a:r>
                        <a:rPr lang="kk-KZ" sz="1800" i="1" baseline="0" dirty="0">
                          <a:solidFill>
                            <a:schemeClr val="tx1"/>
                          </a:solidFill>
                          <a:effectLst/>
                          <a:latin typeface="Times New Roman" panose="02020603050405020304" pitchFamily="18" charset="0"/>
                          <a:cs typeface="Times New Roman" panose="02020603050405020304" pitchFamily="18" charset="0"/>
                        </a:rPr>
                        <a:t>2021 ж.</a:t>
                      </a:r>
                      <a:r>
                        <a:rPr lang="en-US" sz="1800" i="1" baseline="0" dirty="0">
                          <a:solidFill>
                            <a:schemeClr val="tx1"/>
                          </a:solidFill>
                          <a:effectLst/>
                          <a:latin typeface="Times New Roman" panose="02020603050405020304" pitchFamily="18" charset="0"/>
                          <a:cs typeface="Times New Roman" panose="02020603050405020304" pitchFamily="18" charset="0"/>
                        </a:rPr>
                        <a:t> </a:t>
                      </a:r>
                      <a:r>
                        <a:rPr lang="kk-KZ" sz="1800" i="1" dirty="0">
                          <a:solidFill>
                            <a:schemeClr val="tx1"/>
                          </a:solidFill>
                          <a:effectLst/>
                          <a:latin typeface="Times New Roman" panose="02020603050405020304" pitchFamily="18" charset="0"/>
                          <a:cs typeface="Times New Roman" panose="02020603050405020304" pitchFamily="18" charset="0"/>
                        </a:rPr>
                        <a:t>12 ай</a:t>
                      </a:r>
                      <a:endParaRPr lang="ru-RU"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109</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51</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36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15</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7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08288135"/>
                  </a:ext>
                </a:extLst>
              </a:tr>
              <a:tr h="251196">
                <a:tc>
                  <a:txBody>
                    <a:bodyPr/>
                    <a:lstStyle/>
                    <a:p>
                      <a:pPr algn="ctr">
                        <a:lnSpc>
                          <a:spcPct val="115000"/>
                        </a:lnSpc>
                        <a:spcAft>
                          <a:spcPts val="1000"/>
                        </a:spcAft>
                      </a:pPr>
                      <a:r>
                        <a:rPr lang="kk-KZ" sz="1800" i="1" baseline="0" dirty="0">
                          <a:solidFill>
                            <a:schemeClr val="tx1"/>
                          </a:solidFill>
                          <a:effectLst/>
                          <a:latin typeface="Times New Roman" panose="02020603050405020304" pitchFamily="18" charset="0"/>
                          <a:cs typeface="Times New Roman" panose="02020603050405020304" pitchFamily="18" charset="0"/>
                        </a:rPr>
                        <a:t>2022 ж.</a:t>
                      </a:r>
                      <a:r>
                        <a:rPr lang="en-US" sz="1800" i="1" baseline="0" dirty="0">
                          <a:solidFill>
                            <a:schemeClr val="tx1"/>
                          </a:solidFill>
                          <a:effectLst/>
                          <a:latin typeface="Times New Roman" panose="02020603050405020304" pitchFamily="18" charset="0"/>
                          <a:cs typeface="Times New Roman" panose="02020603050405020304" pitchFamily="18" charset="0"/>
                        </a:rPr>
                        <a:t> </a:t>
                      </a:r>
                      <a:r>
                        <a:rPr lang="kk-KZ" sz="1800" i="1" baseline="0" dirty="0">
                          <a:solidFill>
                            <a:schemeClr val="tx1"/>
                          </a:solidFill>
                          <a:effectLst/>
                          <a:latin typeface="Times New Roman" panose="02020603050405020304" pitchFamily="18" charset="0"/>
                          <a:cs typeface="Times New Roman" panose="02020603050405020304" pitchFamily="18" charset="0"/>
                        </a:rPr>
                        <a:t>12</a:t>
                      </a:r>
                      <a:r>
                        <a:rPr lang="kk-KZ" sz="1800" i="1" dirty="0">
                          <a:solidFill>
                            <a:schemeClr val="tx1"/>
                          </a:solidFill>
                          <a:effectLst/>
                          <a:latin typeface="Times New Roman" panose="02020603050405020304" pitchFamily="18" charset="0"/>
                          <a:cs typeface="Times New Roman" panose="02020603050405020304" pitchFamily="18" charset="0"/>
                        </a:rPr>
                        <a:t> ай</a:t>
                      </a:r>
                      <a:endParaRPr lang="ru-RU"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smtClean="0">
                          <a:solidFill>
                            <a:schemeClr val="tx1"/>
                          </a:solidFill>
                          <a:latin typeface="Times New Roman" panose="02020603050405020304" pitchFamily="18" charset="0"/>
                          <a:cs typeface="Times New Roman" panose="02020603050405020304" pitchFamily="18" charset="0"/>
                        </a:rPr>
                        <a:t>109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53</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34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17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5 </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3">
            <a:extLst>
              <a:ext uri="{FF2B5EF4-FFF2-40B4-BE49-F238E27FC236}">
                <a16:creationId xmlns:a16="http://schemas.microsoft.com/office/drawing/2014/main" xmlns="" id="{F38790FA-02BF-430E-8107-F79FFDA17AFB}"/>
              </a:ext>
            </a:extLst>
          </p:cNvPr>
          <p:cNvSpPr txBox="1">
            <a:spLocks/>
          </p:cNvSpPr>
          <p:nvPr/>
        </p:nvSpPr>
        <p:spPr>
          <a:xfrm>
            <a:off x="571472" y="285728"/>
            <a:ext cx="8229600"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lumMod val="75000"/>
                    <a:lumOff val="25000"/>
                  </a:prstClr>
                </a:solidFill>
                <a:latin typeface="+mn-lt"/>
                <a:ea typeface="+mn-ea"/>
                <a:cs typeface="+mn-cs"/>
              </a:defRPr>
            </a:pPr>
            <a:r>
              <a:rPr lang="ru-RU" b="1" i="1" dirty="0" smtClean="0">
                <a:solidFill>
                  <a:prstClr val="black"/>
                </a:solidFill>
                <a:latin typeface="Times New Roman" panose="02020603050405020304" pitchFamily="18" charset="0"/>
                <a:cs typeface="Times New Roman" panose="02020603050405020304" pitchFamily="18" charset="0"/>
              </a:rPr>
              <a:t>МЕДБИКЕЛЕРДІҢ</a:t>
            </a:r>
            <a:r>
              <a:rPr kumimoji="0" lang="ru-RU" sz="1800" b="1"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БІЛІКТІЛІК САНАТЫ</a:t>
            </a:r>
            <a:endParaRPr kumimoji="0" lang="ru-RU" sz="1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4" name="Содержимое 3">
            <a:extLst>
              <a:ext uri="{FF2B5EF4-FFF2-40B4-BE49-F238E27FC236}">
                <a16:creationId xmlns:a16="http://schemas.microsoft.com/office/drawing/2014/main" xmlns="" id="{D8E9BF39-56BC-4CBE-B944-8B21BA9AF444}"/>
              </a:ext>
            </a:extLst>
          </p:cNvPr>
          <p:cNvGraphicFramePr>
            <a:graphicFrameLocks/>
          </p:cNvGraphicFramePr>
          <p:nvPr>
            <p:extLst>
              <p:ext uri="{D42A27DB-BD31-4B8C-83A1-F6EECF244321}">
                <p14:modId xmlns:p14="http://schemas.microsoft.com/office/powerpoint/2010/main" xmlns="" val="2117523132"/>
              </p:ext>
            </p:extLst>
          </p:nvPr>
        </p:nvGraphicFramePr>
        <p:xfrm>
          <a:off x="152400" y="857232"/>
          <a:ext cx="4495800" cy="34499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Содержимое 3">
            <a:extLst>
              <a:ext uri="{FF2B5EF4-FFF2-40B4-BE49-F238E27FC236}">
                <a16:creationId xmlns:a16="http://schemas.microsoft.com/office/drawing/2014/main" xmlns="" id="{05FF75F2-7F4A-48F3-904C-8022F0B2A3C2}"/>
              </a:ext>
            </a:extLst>
          </p:cNvPr>
          <p:cNvGraphicFramePr>
            <a:graphicFrameLocks/>
          </p:cNvGraphicFramePr>
          <p:nvPr>
            <p:extLst>
              <p:ext uri="{D42A27DB-BD31-4B8C-83A1-F6EECF244321}">
                <p14:modId xmlns:p14="http://schemas.microsoft.com/office/powerpoint/2010/main" xmlns="" val="2008761502"/>
              </p:ext>
            </p:extLst>
          </p:nvPr>
        </p:nvGraphicFramePr>
        <p:xfrm>
          <a:off x="4357686" y="857232"/>
          <a:ext cx="4596228" cy="34507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Таблица 5">
            <a:extLst>
              <a:ext uri="{FF2B5EF4-FFF2-40B4-BE49-F238E27FC236}">
                <a16:creationId xmlns:a16="http://schemas.microsoft.com/office/drawing/2014/main" xmlns="" id="{A9CF2DAD-F6D0-4B14-A8E6-6CB4571D832A}"/>
              </a:ext>
            </a:extLst>
          </p:cNvPr>
          <p:cNvGraphicFramePr>
            <a:graphicFrameLocks noGrp="1"/>
          </p:cNvGraphicFramePr>
          <p:nvPr>
            <p:extLst>
              <p:ext uri="{D42A27DB-BD31-4B8C-83A1-F6EECF244321}">
                <p14:modId xmlns:p14="http://schemas.microsoft.com/office/powerpoint/2010/main" xmlns="" val="1578374354"/>
              </p:ext>
            </p:extLst>
          </p:nvPr>
        </p:nvGraphicFramePr>
        <p:xfrm>
          <a:off x="461963" y="4509120"/>
          <a:ext cx="8470549" cy="1354836"/>
        </p:xfrm>
        <a:graphic>
          <a:graphicData uri="http://schemas.openxmlformats.org/drawingml/2006/table">
            <a:tbl>
              <a:tblPr firstRow="1" firstCol="1" bandRow="1">
                <a:tableStyleId>{B301B821-A1FF-4177-AEE7-76D212191A09}</a:tableStyleId>
              </a:tblPr>
              <a:tblGrid>
                <a:gridCol w="1629531">
                  <a:extLst>
                    <a:ext uri="{9D8B030D-6E8A-4147-A177-3AD203B41FA5}">
                      <a16:colId xmlns:a16="http://schemas.microsoft.com/office/drawing/2014/main" xmlns="" val="3465609697"/>
                    </a:ext>
                  </a:extLst>
                </a:gridCol>
                <a:gridCol w="1533763">
                  <a:extLst>
                    <a:ext uri="{9D8B030D-6E8A-4147-A177-3AD203B41FA5}">
                      <a16:colId xmlns:a16="http://schemas.microsoft.com/office/drawing/2014/main" xmlns="" val="487365119"/>
                    </a:ext>
                  </a:extLst>
                </a:gridCol>
                <a:gridCol w="1533763"/>
                <a:gridCol w="1191629">
                  <a:extLst>
                    <a:ext uri="{9D8B030D-6E8A-4147-A177-3AD203B41FA5}">
                      <a16:colId xmlns:a16="http://schemas.microsoft.com/office/drawing/2014/main" xmlns="" val="862255844"/>
                    </a:ext>
                  </a:extLst>
                </a:gridCol>
                <a:gridCol w="1390234">
                  <a:extLst>
                    <a:ext uri="{9D8B030D-6E8A-4147-A177-3AD203B41FA5}">
                      <a16:colId xmlns:a16="http://schemas.microsoft.com/office/drawing/2014/main" xmlns="" val="3358663705"/>
                    </a:ext>
                  </a:extLst>
                </a:gridCol>
                <a:gridCol w="1191629">
                  <a:extLst>
                    <a:ext uri="{9D8B030D-6E8A-4147-A177-3AD203B41FA5}">
                      <a16:colId xmlns:a16="http://schemas.microsoft.com/office/drawing/2014/main" xmlns="" val="3308653420"/>
                    </a:ext>
                  </a:extLst>
                </a:gridCol>
              </a:tblGrid>
              <a:tr h="288032">
                <a:tc>
                  <a:txBody>
                    <a:bodyPr/>
                    <a:lstStyle/>
                    <a:p>
                      <a:endParaRPr lang="ru-RU" sz="1400" i="1" dirty="0">
                        <a:solidFill>
                          <a:schemeClr val="tx1"/>
                        </a:solidFill>
                        <a:effectLst/>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dirty="0">
                          <a:solidFill>
                            <a:schemeClr val="tx1"/>
                          </a:solidFill>
                          <a:effectLst/>
                          <a:latin typeface="Times New Roman" panose="02020603050405020304" pitchFamily="18" charset="0"/>
                          <a:cs typeface="Times New Roman" panose="02020603050405020304" pitchFamily="18" charset="0"/>
                        </a:rPr>
                        <a:t>Барлығы</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Маман сертификаты</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kk-KZ" sz="1400" i="1" dirty="0">
                          <a:solidFill>
                            <a:schemeClr val="tx1"/>
                          </a:solidFill>
                          <a:effectLst/>
                          <a:latin typeface="Times New Roman" panose="02020603050405020304" pitchFamily="18" charset="0"/>
                          <a:cs typeface="Times New Roman" panose="02020603050405020304" pitchFamily="18" charset="0"/>
                        </a:rPr>
                        <a:t>Жоғары 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400" i="1" dirty="0">
                          <a:solidFill>
                            <a:schemeClr val="tx1"/>
                          </a:solidFill>
                          <a:effectLst/>
                          <a:latin typeface="Times New Roman" panose="02020603050405020304" pitchFamily="18" charset="0"/>
                          <a:cs typeface="Times New Roman" panose="02020603050405020304" pitchFamily="18" charset="0"/>
                        </a:rPr>
                        <a:t>I </a:t>
                      </a:r>
                      <a:r>
                        <a:rPr lang="kk-KZ" sz="1400" i="1" dirty="0">
                          <a:solidFill>
                            <a:schemeClr val="tx1"/>
                          </a:solidFill>
                          <a:effectLst/>
                          <a:latin typeface="Times New Roman" panose="02020603050405020304" pitchFamily="18" charset="0"/>
                          <a:cs typeface="Times New Roman" panose="02020603050405020304" pitchFamily="18" charset="0"/>
                        </a:rPr>
                        <a:t>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400" i="1" dirty="0">
                          <a:solidFill>
                            <a:schemeClr val="tx1"/>
                          </a:solidFill>
                          <a:effectLst/>
                          <a:latin typeface="Times New Roman" panose="02020603050405020304" pitchFamily="18" charset="0"/>
                          <a:cs typeface="Times New Roman" panose="02020603050405020304" pitchFamily="18" charset="0"/>
                        </a:rPr>
                        <a:t>II</a:t>
                      </a:r>
                      <a:r>
                        <a:rPr lang="kk-KZ" sz="1400" i="1" dirty="0">
                          <a:solidFill>
                            <a:schemeClr val="tx1"/>
                          </a:solidFill>
                          <a:effectLst/>
                          <a:latin typeface="Times New Roman" panose="02020603050405020304" pitchFamily="18" charset="0"/>
                          <a:cs typeface="Times New Roman" panose="02020603050405020304" pitchFamily="18" charset="0"/>
                        </a:rPr>
                        <a:t> санат</a:t>
                      </a:r>
                      <a:endPar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63801623"/>
                  </a:ext>
                </a:extLst>
              </a:tr>
              <a:tr h="251196">
                <a:tc>
                  <a:txBody>
                    <a:bodyPr/>
                    <a:lstStyle/>
                    <a:p>
                      <a:pPr algn="ctr">
                        <a:lnSpc>
                          <a:spcPct val="115000"/>
                        </a:lnSpc>
                        <a:spcAft>
                          <a:spcPts val="1000"/>
                        </a:spcAft>
                      </a:pPr>
                      <a:r>
                        <a:rPr lang="kk-KZ" sz="1800" i="1" baseline="0" dirty="0">
                          <a:solidFill>
                            <a:schemeClr val="tx1"/>
                          </a:solidFill>
                          <a:effectLst/>
                          <a:latin typeface="Times New Roman" panose="02020603050405020304" pitchFamily="18" charset="0"/>
                          <a:cs typeface="Times New Roman" panose="02020603050405020304" pitchFamily="18" charset="0"/>
                        </a:rPr>
                        <a:t>2021 ж.</a:t>
                      </a:r>
                      <a:r>
                        <a:rPr lang="en-US" sz="1800" i="1" baseline="0" dirty="0">
                          <a:solidFill>
                            <a:schemeClr val="tx1"/>
                          </a:solidFill>
                          <a:effectLst/>
                          <a:latin typeface="Times New Roman" panose="02020603050405020304" pitchFamily="18" charset="0"/>
                          <a:cs typeface="Times New Roman" panose="02020603050405020304" pitchFamily="18" charset="0"/>
                        </a:rPr>
                        <a:t> </a:t>
                      </a:r>
                      <a:r>
                        <a:rPr lang="kk-KZ" sz="1800" i="1" dirty="0">
                          <a:solidFill>
                            <a:schemeClr val="tx1"/>
                          </a:solidFill>
                          <a:effectLst/>
                          <a:latin typeface="Times New Roman" panose="02020603050405020304" pitchFamily="18" charset="0"/>
                          <a:cs typeface="Times New Roman" panose="02020603050405020304" pitchFamily="18" charset="0"/>
                        </a:rPr>
                        <a:t>12 ай</a:t>
                      </a:r>
                      <a:endParaRPr lang="ru-RU"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388 </a:t>
                      </a:r>
                    </a:p>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(ГИБ-ГИЦ)</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186</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152</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38</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12</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08288135"/>
                  </a:ext>
                </a:extLst>
              </a:tr>
              <a:tr h="251196">
                <a:tc>
                  <a:txBody>
                    <a:bodyPr/>
                    <a:lstStyle/>
                    <a:p>
                      <a:pPr algn="ctr">
                        <a:lnSpc>
                          <a:spcPct val="115000"/>
                        </a:lnSpc>
                        <a:spcAft>
                          <a:spcPts val="1000"/>
                        </a:spcAft>
                      </a:pPr>
                      <a:r>
                        <a:rPr lang="kk-KZ" sz="1800" i="1" baseline="0" dirty="0">
                          <a:solidFill>
                            <a:schemeClr val="tx1"/>
                          </a:solidFill>
                          <a:effectLst/>
                          <a:latin typeface="Times New Roman" panose="02020603050405020304" pitchFamily="18" charset="0"/>
                          <a:cs typeface="Times New Roman" panose="02020603050405020304" pitchFamily="18" charset="0"/>
                        </a:rPr>
                        <a:t>2022 ж.</a:t>
                      </a:r>
                      <a:r>
                        <a:rPr lang="en-US" sz="1800" i="1" baseline="0" dirty="0">
                          <a:solidFill>
                            <a:schemeClr val="tx1"/>
                          </a:solidFill>
                          <a:effectLst/>
                          <a:latin typeface="Times New Roman" panose="02020603050405020304" pitchFamily="18" charset="0"/>
                          <a:cs typeface="Times New Roman" panose="02020603050405020304" pitchFamily="18" charset="0"/>
                        </a:rPr>
                        <a:t> </a:t>
                      </a:r>
                      <a:r>
                        <a:rPr lang="kk-KZ" sz="1800" i="1" baseline="0" dirty="0">
                          <a:solidFill>
                            <a:schemeClr val="tx1"/>
                          </a:solidFill>
                          <a:effectLst/>
                          <a:latin typeface="Times New Roman" panose="02020603050405020304" pitchFamily="18" charset="0"/>
                          <a:cs typeface="Times New Roman" panose="02020603050405020304" pitchFamily="18" charset="0"/>
                        </a:rPr>
                        <a:t>12</a:t>
                      </a:r>
                      <a:r>
                        <a:rPr lang="kk-KZ" sz="1800" i="1" dirty="0">
                          <a:solidFill>
                            <a:schemeClr val="tx1"/>
                          </a:solidFill>
                          <a:effectLst/>
                          <a:latin typeface="Times New Roman" panose="02020603050405020304" pitchFamily="18" charset="0"/>
                          <a:cs typeface="Times New Roman" panose="02020603050405020304" pitchFamily="18" charset="0"/>
                        </a:rPr>
                        <a:t> ай</a:t>
                      </a:r>
                      <a:endParaRPr lang="ru-RU"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262</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kk-KZ" sz="1800" i="1" dirty="0" smtClean="0">
                          <a:solidFill>
                            <a:schemeClr val="tx1"/>
                          </a:solidFill>
                          <a:latin typeface="Times New Roman" panose="02020603050405020304" pitchFamily="18" charset="0"/>
                          <a:cs typeface="Times New Roman" panose="02020603050405020304" pitchFamily="18" charset="0"/>
                        </a:rPr>
                        <a:t>164</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74</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12</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k-KZ" sz="1800" i="1" dirty="0" smtClean="0">
                          <a:solidFill>
                            <a:schemeClr val="tx1"/>
                          </a:solidFill>
                          <a:latin typeface="Times New Roman" panose="02020603050405020304" pitchFamily="18" charset="0"/>
                          <a:cs typeface="Times New Roman" panose="02020603050405020304" pitchFamily="18" charset="0"/>
                        </a:rPr>
                        <a:t>12</a:t>
                      </a:r>
                      <a:endParaRPr lang="ru-RU" sz="1800" i="1" dirty="0">
                        <a:solidFill>
                          <a:schemeClr val="tx1"/>
                        </a:solidFill>
                        <a:latin typeface="Times New Roman" panose="02020603050405020304" pitchFamily="18" charset="0"/>
                        <a:cs typeface="Times New Roman" panose="02020603050405020304" pitchFamily="18" charset="0"/>
                      </a:endParaRPr>
                    </a:p>
                  </a:txBody>
                  <a:tcPr marL="48621" marR="486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Поток">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3.xml><?xml version="1.0" encoding="utf-8"?>
<a:themeOverride xmlns:a="http://schemas.openxmlformats.org/drawingml/2006/main">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otalTime>1154</TotalTime>
  <Words>9122</Words>
  <Application>Microsoft Office PowerPoint</Application>
  <PresentationFormat>Экран (4:3)</PresentationFormat>
  <Paragraphs>5228</Paragraphs>
  <Slides>54</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54</vt:i4>
      </vt:variant>
    </vt:vector>
  </HeadingPairs>
  <TitlesOfParts>
    <vt:vector size="58" baseType="lpstr">
      <vt:lpstr>Открытая</vt:lpstr>
      <vt:lpstr>Справедливость</vt:lpstr>
      <vt:lpstr>Поток</vt:lpstr>
      <vt:lpstr>Аспект</vt:lpstr>
      <vt:lpstr>Слайд 1</vt:lpstr>
      <vt:lpstr>Аурухана нысаны</vt:lpstr>
      <vt:lpstr>Слайд 3</vt:lpstr>
      <vt:lpstr>Материалды техникалық базаны нығайту</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Aknur-PC</dc:creator>
  <cp:lastModifiedBy>Aknur-PC</cp:lastModifiedBy>
  <cp:revision>152</cp:revision>
  <dcterms:created xsi:type="dcterms:W3CDTF">2023-02-10T02:48:13Z</dcterms:created>
  <dcterms:modified xsi:type="dcterms:W3CDTF">2023-04-17T11:30:47Z</dcterms:modified>
</cp:coreProperties>
</file>